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notesSlides/notesSlide1.xml" ContentType="application/vnd.openxmlformats-officedocument.presentationml.notesSlid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notesSlides/notesSlide2.xml" ContentType="application/vnd.openxmlformats-officedocument.presentationml.notesSlid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52" r:id="rId1"/>
  </p:sldMasterIdLst>
  <p:notesMasterIdLst>
    <p:notesMasterId r:id="rId20"/>
  </p:notesMasterIdLst>
  <p:sldIdLst>
    <p:sldId id="256" r:id="rId2"/>
    <p:sldId id="258" r:id="rId3"/>
    <p:sldId id="267" r:id="rId4"/>
    <p:sldId id="268" r:id="rId5"/>
    <p:sldId id="257" r:id="rId6"/>
    <p:sldId id="260" r:id="rId7"/>
    <p:sldId id="261" r:id="rId8"/>
    <p:sldId id="264" r:id="rId9"/>
    <p:sldId id="851" r:id="rId10"/>
    <p:sldId id="266" r:id="rId11"/>
    <p:sldId id="259" r:id="rId12"/>
    <p:sldId id="846" r:id="rId13"/>
    <p:sldId id="848" r:id="rId14"/>
    <p:sldId id="850" r:id="rId15"/>
    <p:sldId id="844" r:id="rId16"/>
    <p:sldId id="802" r:id="rId17"/>
    <p:sldId id="810" r:id="rId18"/>
    <p:sldId id="704" r:id="rId19"/>
  </p:sldIdLst>
  <p:sldSz cx="12192000" cy="6858000"/>
  <p:notesSz cx="6881813" cy="10002838"/>
  <p:defaultTextStyle>
    <a:defPPr>
      <a:defRPr lang="es-S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Estilo me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432" autoAdjust="0"/>
    <p:restoredTop sz="94660"/>
  </p:normalViewPr>
  <p:slideViewPr>
    <p:cSldViewPr snapToGrid="0">
      <p:cViewPr varScale="1">
        <p:scale>
          <a:sx n="86" d="100"/>
          <a:sy n="86" d="100"/>
        </p:scale>
        <p:origin x="586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DEMETRA\FORECASTRE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oscar\Dropbox\INFORME%20MACROECON&#211;MICO\movilidad%20google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oscar\Dropbox\INFORME%20MACROECON&#211;MICO\mercado%20laboral%20completo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oscar\Dropbox\INFORME%20MACROECON&#211;MICO\mercado%20laboral%20completo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oscar\Downloads\StatisticsExport%20(5)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DEMETRA\pib1t.xls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oscar\Dropbox\INFORME%20MACROECON&#211;MICO\Variables%20Fiscales_Productividad_ICLUR%202019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oscar\Dropbox\INFORME%20MACROECON&#211;MICO\Variables%20Fiscales_Productividad_ICLUR%202019.xlsx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DEMETRA\FORECASTRE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DEMETRA\FORECASTRE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DEMETRA\FORECASTRES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DEMETRA\FORECASTRES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DEMETRA\FORECASTRES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DEMETRA\FORECASTRES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DEMETRA\pib1t.xls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oscar\Dropbox\INFORME%20MACROECON&#211;MICO\movilidad%20google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SV"/>
              <a:t>El Salvador: Tasas</a:t>
            </a:r>
            <a:r>
              <a:rPr lang="es-SV" baseline="0"/>
              <a:t> de crecmiento interanual e intermensual del IVAE</a:t>
            </a:r>
            <a:endParaRPr lang="es-SV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SV"/>
        </a:p>
      </c:txPr>
    </c:title>
    <c:autoTitleDeleted val="0"/>
    <c:plotArea>
      <c:layout/>
      <c:lineChart>
        <c:grouping val="standard"/>
        <c:varyColors val="0"/>
        <c:ser>
          <c:idx val="1"/>
          <c:order val="0"/>
          <c:tx>
            <c:v>Tasa intermensual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indice!$A$39:$A$185</c:f>
              <c:numCache>
                <c:formatCode>mmm\-yy</c:formatCode>
                <c:ptCount val="147"/>
                <c:pt idx="0">
                  <c:v>39448</c:v>
                </c:pt>
                <c:pt idx="1">
                  <c:v>39479</c:v>
                </c:pt>
                <c:pt idx="2">
                  <c:v>39508</c:v>
                </c:pt>
                <c:pt idx="3">
                  <c:v>39539</c:v>
                </c:pt>
                <c:pt idx="4">
                  <c:v>39569</c:v>
                </c:pt>
                <c:pt idx="5">
                  <c:v>39600</c:v>
                </c:pt>
                <c:pt idx="6">
                  <c:v>39630</c:v>
                </c:pt>
                <c:pt idx="7">
                  <c:v>39661</c:v>
                </c:pt>
                <c:pt idx="8">
                  <c:v>39692</c:v>
                </c:pt>
                <c:pt idx="9">
                  <c:v>39722</c:v>
                </c:pt>
                <c:pt idx="10">
                  <c:v>39753</c:v>
                </c:pt>
                <c:pt idx="11">
                  <c:v>39783</c:v>
                </c:pt>
                <c:pt idx="12">
                  <c:v>39814</c:v>
                </c:pt>
                <c:pt idx="13">
                  <c:v>39845</c:v>
                </c:pt>
                <c:pt idx="14">
                  <c:v>39873</c:v>
                </c:pt>
                <c:pt idx="15">
                  <c:v>39904</c:v>
                </c:pt>
                <c:pt idx="16">
                  <c:v>39934</c:v>
                </c:pt>
                <c:pt idx="17">
                  <c:v>39965</c:v>
                </c:pt>
                <c:pt idx="18">
                  <c:v>39995</c:v>
                </c:pt>
                <c:pt idx="19">
                  <c:v>40026</c:v>
                </c:pt>
                <c:pt idx="20">
                  <c:v>40057</c:v>
                </c:pt>
                <c:pt idx="21">
                  <c:v>40087</c:v>
                </c:pt>
                <c:pt idx="22">
                  <c:v>40118</c:v>
                </c:pt>
                <c:pt idx="23">
                  <c:v>40148</c:v>
                </c:pt>
                <c:pt idx="24">
                  <c:v>40179</c:v>
                </c:pt>
                <c:pt idx="25">
                  <c:v>40210</c:v>
                </c:pt>
                <c:pt idx="26">
                  <c:v>40238</c:v>
                </c:pt>
                <c:pt idx="27">
                  <c:v>40269</c:v>
                </c:pt>
                <c:pt idx="28">
                  <c:v>40299</c:v>
                </c:pt>
                <c:pt idx="29">
                  <c:v>40330</c:v>
                </c:pt>
                <c:pt idx="30">
                  <c:v>40360</c:v>
                </c:pt>
                <c:pt idx="31">
                  <c:v>40391</c:v>
                </c:pt>
                <c:pt idx="32">
                  <c:v>40422</c:v>
                </c:pt>
                <c:pt idx="33">
                  <c:v>40452</c:v>
                </c:pt>
                <c:pt idx="34">
                  <c:v>40483</c:v>
                </c:pt>
                <c:pt idx="35">
                  <c:v>40513</c:v>
                </c:pt>
                <c:pt idx="36">
                  <c:v>40544</c:v>
                </c:pt>
                <c:pt idx="37">
                  <c:v>40575</c:v>
                </c:pt>
                <c:pt idx="38">
                  <c:v>40603</c:v>
                </c:pt>
                <c:pt idx="39">
                  <c:v>40634</c:v>
                </c:pt>
                <c:pt idx="40">
                  <c:v>40664</c:v>
                </c:pt>
                <c:pt idx="41">
                  <c:v>40695</c:v>
                </c:pt>
                <c:pt idx="42">
                  <c:v>40725</c:v>
                </c:pt>
                <c:pt idx="43">
                  <c:v>40756</c:v>
                </c:pt>
                <c:pt idx="44">
                  <c:v>40787</c:v>
                </c:pt>
                <c:pt idx="45">
                  <c:v>40817</c:v>
                </c:pt>
                <c:pt idx="46">
                  <c:v>40848</c:v>
                </c:pt>
                <c:pt idx="47">
                  <c:v>40878</c:v>
                </c:pt>
                <c:pt idx="48">
                  <c:v>40909</c:v>
                </c:pt>
                <c:pt idx="49">
                  <c:v>40940</c:v>
                </c:pt>
                <c:pt idx="50">
                  <c:v>40969</c:v>
                </c:pt>
                <c:pt idx="51">
                  <c:v>41000</c:v>
                </c:pt>
                <c:pt idx="52">
                  <c:v>41030</c:v>
                </c:pt>
                <c:pt idx="53">
                  <c:v>41061</c:v>
                </c:pt>
                <c:pt idx="54">
                  <c:v>41091</c:v>
                </c:pt>
                <c:pt idx="55">
                  <c:v>41122</c:v>
                </c:pt>
                <c:pt idx="56">
                  <c:v>41153</c:v>
                </c:pt>
                <c:pt idx="57">
                  <c:v>41183</c:v>
                </c:pt>
                <c:pt idx="58">
                  <c:v>41214</c:v>
                </c:pt>
                <c:pt idx="59">
                  <c:v>41244</c:v>
                </c:pt>
                <c:pt idx="60">
                  <c:v>41275</c:v>
                </c:pt>
                <c:pt idx="61">
                  <c:v>41306</c:v>
                </c:pt>
                <c:pt idx="62">
                  <c:v>41334</c:v>
                </c:pt>
                <c:pt idx="63">
                  <c:v>41365</c:v>
                </c:pt>
                <c:pt idx="64">
                  <c:v>41395</c:v>
                </c:pt>
                <c:pt idx="65">
                  <c:v>41426</c:v>
                </c:pt>
                <c:pt idx="66">
                  <c:v>41456</c:v>
                </c:pt>
                <c:pt idx="67">
                  <c:v>41487</c:v>
                </c:pt>
                <c:pt idx="68">
                  <c:v>41518</c:v>
                </c:pt>
                <c:pt idx="69">
                  <c:v>41548</c:v>
                </c:pt>
                <c:pt idx="70">
                  <c:v>41579</c:v>
                </c:pt>
                <c:pt idx="71">
                  <c:v>41609</c:v>
                </c:pt>
                <c:pt idx="72">
                  <c:v>41640</c:v>
                </c:pt>
                <c:pt idx="73">
                  <c:v>41671</c:v>
                </c:pt>
                <c:pt idx="74">
                  <c:v>41699</c:v>
                </c:pt>
                <c:pt idx="75">
                  <c:v>41730</c:v>
                </c:pt>
                <c:pt idx="76">
                  <c:v>41760</c:v>
                </c:pt>
                <c:pt idx="77">
                  <c:v>41791</c:v>
                </c:pt>
                <c:pt idx="78">
                  <c:v>41821</c:v>
                </c:pt>
                <c:pt idx="79">
                  <c:v>41852</c:v>
                </c:pt>
                <c:pt idx="80">
                  <c:v>41883</c:v>
                </c:pt>
                <c:pt idx="81">
                  <c:v>41913</c:v>
                </c:pt>
                <c:pt idx="82">
                  <c:v>41944</c:v>
                </c:pt>
                <c:pt idx="83">
                  <c:v>41974</c:v>
                </c:pt>
                <c:pt idx="84">
                  <c:v>42005</c:v>
                </c:pt>
                <c:pt idx="85">
                  <c:v>42036</c:v>
                </c:pt>
                <c:pt idx="86">
                  <c:v>42064</c:v>
                </c:pt>
                <c:pt idx="87">
                  <c:v>42095</c:v>
                </c:pt>
                <c:pt idx="88">
                  <c:v>42125</c:v>
                </c:pt>
                <c:pt idx="89">
                  <c:v>42156</c:v>
                </c:pt>
                <c:pt idx="90">
                  <c:v>42186</c:v>
                </c:pt>
                <c:pt idx="91">
                  <c:v>42217</c:v>
                </c:pt>
                <c:pt idx="92">
                  <c:v>42248</c:v>
                </c:pt>
                <c:pt idx="93">
                  <c:v>42278</c:v>
                </c:pt>
                <c:pt idx="94">
                  <c:v>42309</c:v>
                </c:pt>
                <c:pt idx="95">
                  <c:v>42339</c:v>
                </c:pt>
                <c:pt idx="96">
                  <c:v>42370</c:v>
                </c:pt>
                <c:pt idx="97">
                  <c:v>42401</c:v>
                </c:pt>
                <c:pt idx="98">
                  <c:v>42430</c:v>
                </c:pt>
                <c:pt idx="99">
                  <c:v>42461</c:v>
                </c:pt>
                <c:pt idx="100">
                  <c:v>42491</c:v>
                </c:pt>
                <c:pt idx="101">
                  <c:v>42522</c:v>
                </c:pt>
                <c:pt idx="102">
                  <c:v>42552</c:v>
                </c:pt>
                <c:pt idx="103">
                  <c:v>42583</c:v>
                </c:pt>
                <c:pt idx="104">
                  <c:v>42614</c:v>
                </c:pt>
                <c:pt idx="105">
                  <c:v>42644</c:v>
                </c:pt>
                <c:pt idx="106">
                  <c:v>42675</c:v>
                </c:pt>
                <c:pt idx="107">
                  <c:v>42705</c:v>
                </c:pt>
                <c:pt idx="108">
                  <c:v>42736</c:v>
                </c:pt>
                <c:pt idx="109">
                  <c:v>42767</c:v>
                </c:pt>
                <c:pt idx="110">
                  <c:v>42795</c:v>
                </c:pt>
                <c:pt idx="111">
                  <c:v>42826</c:v>
                </c:pt>
                <c:pt idx="112">
                  <c:v>42856</c:v>
                </c:pt>
                <c:pt idx="113">
                  <c:v>42887</c:v>
                </c:pt>
                <c:pt idx="114">
                  <c:v>42917</c:v>
                </c:pt>
                <c:pt idx="115">
                  <c:v>42948</c:v>
                </c:pt>
                <c:pt idx="116">
                  <c:v>42979</c:v>
                </c:pt>
                <c:pt idx="117">
                  <c:v>43009</c:v>
                </c:pt>
                <c:pt idx="118">
                  <c:v>43040</c:v>
                </c:pt>
                <c:pt idx="119">
                  <c:v>43070</c:v>
                </c:pt>
                <c:pt idx="120">
                  <c:v>43101</c:v>
                </c:pt>
                <c:pt idx="121">
                  <c:v>43132</c:v>
                </c:pt>
                <c:pt idx="122">
                  <c:v>43160</c:v>
                </c:pt>
                <c:pt idx="123">
                  <c:v>43191</c:v>
                </c:pt>
                <c:pt idx="124">
                  <c:v>43221</c:v>
                </c:pt>
                <c:pt idx="125">
                  <c:v>43252</c:v>
                </c:pt>
                <c:pt idx="126">
                  <c:v>43282</c:v>
                </c:pt>
                <c:pt idx="127">
                  <c:v>43313</c:v>
                </c:pt>
                <c:pt idx="128">
                  <c:v>43344</c:v>
                </c:pt>
                <c:pt idx="129">
                  <c:v>43374</c:v>
                </c:pt>
                <c:pt idx="130">
                  <c:v>43405</c:v>
                </c:pt>
                <c:pt idx="131">
                  <c:v>43435</c:v>
                </c:pt>
                <c:pt idx="132">
                  <c:v>43466</c:v>
                </c:pt>
                <c:pt idx="133">
                  <c:v>43497</c:v>
                </c:pt>
                <c:pt idx="134">
                  <c:v>43525</c:v>
                </c:pt>
                <c:pt idx="135">
                  <c:v>43556</c:v>
                </c:pt>
                <c:pt idx="136">
                  <c:v>43586</c:v>
                </c:pt>
                <c:pt idx="137">
                  <c:v>43617</c:v>
                </c:pt>
                <c:pt idx="138">
                  <c:v>43647</c:v>
                </c:pt>
                <c:pt idx="139">
                  <c:v>43678</c:v>
                </c:pt>
                <c:pt idx="140">
                  <c:v>43709</c:v>
                </c:pt>
                <c:pt idx="141">
                  <c:v>43739</c:v>
                </c:pt>
                <c:pt idx="142">
                  <c:v>43770</c:v>
                </c:pt>
                <c:pt idx="143">
                  <c:v>43800</c:v>
                </c:pt>
                <c:pt idx="144">
                  <c:v>43831</c:v>
                </c:pt>
                <c:pt idx="145">
                  <c:v>43862</c:v>
                </c:pt>
                <c:pt idx="146">
                  <c:v>43891</c:v>
                </c:pt>
              </c:numCache>
            </c:numRef>
          </c:cat>
          <c:val>
            <c:numRef>
              <c:f>indice!$E$39:$E$185</c:f>
              <c:numCache>
                <c:formatCode>0.0</c:formatCode>
                <c:ptCount val="147"/>
                <c:pt idx="0">
                  <c:v>-3.4812506715375502</c:v>
                </c:pt>
                <c:pt idx="1">
                  <c:v>1.7477457419570408</c:v>
                </c:pt>
                <c:pt idx="2">
                  <c:v>-0.38293216630197469</c:v>
                </c:pt>
                <c:pt idx="3">
                  <c:v>2.0757825370675498</c:v>
                </c:pt>
                <c:pt idx="4">
                  <c:v>-3.0772541424574973</c:v>
                </c:pt>
                <c:pt idx="5">
                  <c:v>-0.18872113676732249</c:v>
                </c:pt>
                <c:pt idx="6">
                  <c:v>-0.91202313424535442</c:v>
                </c:pt>
                <c:pt idx="7">
                  <c:v>2.2224716578740589</c:v>
                </c:pt>
                <c:pt idx="8">
                  <c:v>1.1529592621060791</c:v>
                </c:pt>
                <c:pt idx="9">
                  <c:v>1.1615284411636839</c:v>
                </c:pt>
                <c:pt idx="10">
                  <c:v>-2.6504989805773094</c:v>
                </c:pt>
                <c:pt idx="11">
                  <c:v>-5.2579365079365008</c:v>
                </c:pt>
                <c:pt idx="12">
                  <c:v>4.4560791157649771</c:v>
                </c:pt>
                <c:pt idx="13">
                  <c:v>-2.0940075740699449</c:v>
                </c:pt>
                <c:pt idx="14">
                  <c:v>-0.28441410693970104</c:v>
                </c:pt>
                <c:pt idx="15">
                  <c:v>0.43354249857385785</c:v>
                </c:pt>
                <c:pt idx="16">
                  <c:v>-0.14767692831988422</c:v>
                </c:pt>
                <c:pt idx="17">
                  <c:v>2.775881683731507</c:v>
                </c:pt>
                <c:pt idx="18">
                  <c:v>-1.6161168917423141</c:v>
                </c:pt>
                <c:pt idx="19">
                  <c:v>-1.9801980198019709</c:v>
                </c:pt>
                <c:pt idx="20">
                  <c:v>1.2626262626262541</c:v>
                </c:pt>
                <c:pt idx="21">
                  <c:v>-2.3690773067331694</c:v>
                </c:pt>
                <c:pt idx="22">
                  <c:v>2.4149541390920737</c:v>
                </c:pt>
                <c:pt idx="23">
                  <c:v>3.0155311189207668</c:v>
                </c:pt>
                <c:pt idx="24">
                  <c:v>-2.6521404203807775</c:v>
                </c:pt>
                <c:pt idx="25">
                  <c:v>3.673976938729373</c:v>
                </c:pt>
                <c:pt idx="26">
                  <c:v>-1.3629920401264872</c:v>
                </c:pt>
                <c:pt idx="27">
                  <c:v>-1.0722971479106724</c:v>
                </c:pt>
                <c:pt idx="28">
                  <c:v>1.0056989607777567</c:v>
                </c:pt>
                <c:pt idx="29">
                  <c:v>-1.4714017037282812</c:v>
                </c:pt>
                <c:pt idx="30">
                  <c:v>0.39299348753647489</c:v>
                </c:pt>
                <c:pt idx="31">
                  <c:v>1.3309473213287015</c:v>
                </c:pt>
                <c:pt idx="32">
                  <c:v>-0.4083885209712923</c:v>
                </c:pt>
                <c:pt idx="33">
                  <c:v>0.65388451734456066</c:v>
                </c:pt>
                <c:pt idx="34">
                  <c:v>-0.60559348161197679</c:v>
                </c:pt>
                <c:pt idx="35">
                  <c:v>1.6395258668439272</c:v>
                </c:pt>
                <c:pt idx="36">
                  <c:v>1.6021798365122519</c:v>
                </c:pt>
                <c:pt idx="37">
                  <c:v>-0.27891010512766101</c:v>
                </c:pt>
                <c:pt idx="38">
                  <c:v>0.10757314974183529</c:v>
                </c:pt>
                <c:pt idx="39">
                  <c:v>1.5366430260047137</c:v>
                </c:pt>
                <c:pt idx="40">
                  <c:v>-0.34924330616996624</c:v>
                </c:pt>
                <c:pt idx="41">
                  <c:v>-0.13806287170772258</c:v>
                </c:pt>
                <c:pt idx="42">
                  <c:v>0.85079230032967246</c:v>
                </c:pt>
                <c:pt idx="43">
                  <c:v>-0.61162079510703737</c:v>
                </c:pt>
                <c:pt idx="44">
                  <c:v>-0.48806366047744465</c:v>
                </c:pt>
                <c:pt idx="45">
                  <c:v>-1.7379251519351824</c:v>
                </c:pt>
                <c:pt idx="46">
                  <c:v>2.5390625</c:v>
                </c:pt>
                <c:pt idx="47">
                  <c:v>0.84656084656085095</c:v>
                </c:pt>
                <c:pt idx="48">
                  <c:v>1.0178384050367306</c:v>
                </c:pt>
                <c:pt idx="49">
                  <c:v>0.12464942349641461</c:v>
                </c:pt>
                <c:pt idx="50">
                  <c:v>1.193069820520809</c:v>
                </c:pt>
                <c:pt idx="51">
                  <c:v>-1.4455607955710548</c:v>
                </c:pt>
                <c:pt idx="52">
                  <c:v>1.674815354207837</c:v>
                </c:pt>
                <c:pt idx="53">
                  <c:v>-6.1387354205022504E-2</c:v>
                </c:pt>
                <c:pt idx="54">
                  <c:v>-1.0135135135135198</c:v>
                </c:pt>
                <c:pt idx="55">
                  <c:v>0.47574723342642677</c:v>
                </c:pt>
                <c:pt idx="56">
                  <c:v>-1.0910962429233173</c:v>
                </c:pt>
                <c:pt idx="57">
                  <c:v>0.71807680299718069</c:v>
                </c:pt>
                <c:pt idx="58">
                  <c:v>0.38231039470966177</c:v>
                </c:pt>
                <c:pt idx="59">
                  <c:v>0.34997426659804098</c:v>
                </c:pt>
                <c:pt idx="60">
                  <c:v>1.0257462303830955E-2</c:v>
                </c:pt>
                <c:pt idx="61">
                  <c:v>-0.88205128205127714</c:v>
                </c:pt>
                <c:pt idx="62">
                  <c:v>0.53807947019868241</c:v>
                </c:pt>
                <c:pt idx="63">
                  <c:v>0.48373816385343105</c:v>
                </c:pt>
                <c:pt idx="64">
                  <c:v>1.2188876369968238</c:v>
                </c:pt>
                <c:pt idx="65">
                  <c:v>-0.66788099574984772</c:v>
                </c:pt>
                <c:pt idx="66">
                  <c:v>0.34637326813367064</c:v>
                </c:pt>
                <c:pt idx="67">
                  <c:v>0.14213197969543678</c:v>
                </c:pt>
                <c:pt idx="68">
                  <c:v>1.0746147607461509</c:v>
                </c:pt>
                <c:pt idx="69">
                  <c:v>-0.55165496489467669</c:v>
                </c:pt>
                <c:pt idx="70">
                  <c:v>0.22188603126576112</c:v>
                </c:pt>
                <c:pt idx="71">
                  <c:v>1.8516654926033826</c:v>
                </c:pt>
                <c:pt idx="72">
                  <c:v>-0.19760893192370954</c:v>
                </c:pt>
                <c:pt idx="73">
                  <c:v>0.14850014850014137</c:v>
                </c:pt>
                <c:pt idx="74">
                  <c:v>-1.4333728746540153</c:v>
                </c:pt>
                <c:pt idx="75">
                  <c:v>0.48139604854078311</c:v>
                </c:pt>
                <c:pt idx="76">
                  <c:v>-0.79848288252319932</c:v>
                </c:pt>
                <c:pt idx="77">
                  <c:v>1.9619680048294619</c:v>
                </c:pt>
                <c:pt idx="78">
                  <c:v>-1.6873889875666181</c:v>
                </c:pt>
                <c:pt idx="79">
                  <c:v>-0.50185687042055838</c:v>
                </c:pt>
                <c:pt idx="80">
                  <c:v>0.92807424593968069</c:v>
                </c:pt>
                <c:pt idx="81">
                  <c:v>-1.1194402798600622</c:v>
                </c:pt>
                <c:pt idx="82">
                  <c:v>0.68735469523903969</c:v>
                </c:pt>
                <c:pt idx="83">
                  <c:v>0.25097881738780359</c:v>
                </c:pt>
                <c:pt idx="84">
                  <c:v>1.5221309833767238</c:v>
                </c:pt>
                <c:pt idx="85">
                  <c:v>-0.45373840994278325</c:v>
                </c:pt>
                <c:pt idx="86">
                  <c:v>0.88188664288546548</c:v>
                </c:pt>
                <c:pt idx="87">
                  <c:v>-0.12768883213829518</c:v>
                </c:pt>
                <c:pt idx="88">
                  <c:v>0.31471282454760274</c:v>
                </c:pt>
                <c:pt idx="89">
                  <c:v>-0.7058823529411784</c:v>
                </c:pt>
                <c:pt idx="90">
                  <c:v>0.90837282780411588</c:v>
                </c:pt>
                <c:pt idx="91">
                  <c:v>-0.31311154598826496</c:v>
                </c:pt>
                <c:pt idx="92">
                  <c:v>0.5300353356890497</c:v>
                </c:pt>
                <c:pt idx="93">
                  <c:v>0.87873462214409503</c:v>
                </c:pt>
                <c:pt idx="94">
                  <c:v>0.65814943863724551</c:v>
                </c:pt>
                <c:pt idx="95">
                  <c:v>-1.5769230769230758</c:v>
                </c:pt>
                <c:pt idx="96">
                  <c:v>0.43962485345838687</c:v>
                </c:pt>
                <c:pt idx="97">
                  <c:v>-0.83649450442564444</c:v>
                </c:pt>
                <c:pt idx="98">
                  <c:v>1.7851888180480557</c:v>
                </c:pt>
                <c:pt idx="99">
                  <c:v>0.60711188204685129</c:v>
                </c:pt>
                <c:pt idx="100">
                  <c:v>4.7892720306519365E-2</c:v>
                </c:pt>
                <c:pt idx="101">
                  <c:v>1.6467209191000531</c:v>
                </c:pt>
                <c:pt idx="102">
                  <c:v>-0.49919939719318407</c:v>
                </c:pt>
                <c:pt idx="103">
                  <c:v>0.56796667928813438</c:v>
                </c:pt>
                <c:pt idx="104">
                  <c:v>0.13177710843372825</c:v>
                </c:pt>
                <c:pt idx="105">
                  <c:v>0.51701447640535303</c:v>
                </c:pt>
                <c:pt idx="106">
                  <c:v>-1.5430655569063978</c:v>
                </c:pt>
                <c:pt idx="107">
                  <c:v>0.73138297872339386</c:v>
                </c:pt>
                <c:pt idx="108">
                  <c:v>-1.0089580386610009</c:v>
                </c:pt>
                <c:pt idx="109">
                  <c:v>0.34292246142122451</c:v>
                </c:pt>
                <c:pt idx="110">
                  <c:v>1.3385228782988312</c:v>
                </c:pt>
                <c:pt idx="111">
                  <c:v>-0.89929742388757949</c:v>
                </c:pt>
                <c:pt idx="112">
                  <c:v>1.5124302864164774</c:v>
                </c:pt>
                <c:pt idx="113">
                  <c:v>0.81013129714126997</c:v>
                </c:pt>
                <c:pt idx="114">
                  <c:v>-0.6004064289673039</c:v>
                </c:pt>
                <c:pt idx="115">
                  <c:v>-0.3438342161509178</c:v>
                </c:pt>
                <c:pt idx="116">
                  <c:v>0.67139127191346848</c:v>
                </c:pt>
                <c:pt idx="117">
                  <c:v>-0.26861800666913016</c:v>
                </c:pt>
                <c:pt idx="118">
                  <c:v>0.49224482214174081</c:v>
                </c:pt>
                <c:pt idx="119">
                  <c:v>0.12939001848428777</c:v>
                </c:pt>
                <c:pt idx="120">
                  <c:v>-0.11999261583903742</c:v>
                </c:pt>
                <c:pt idx="121">
                  <c:v>0.85019868773681395</c:v>
                </c:pt>
                <c:pt idx="122">
                  <c:v>0.57729313662604476</c:v>
                </c:pt>
                <c:pt idx="123">
                  <c:v>-0.20954810495626974</c:v>
                </c:pt>
                <c:pt idx="124">
                  <c:v>-0.11868894366839911</c:v>
                </c:pt>
                <c:pt idx="125">
                  <c:v>1.8281535649000702E-2</c:v>
                </c:pt>
                <c:pt idx="126">
                  <c:v>0.29245110583073775</c:v>
                </c:pt>
                <c:pt idx="127">
                  <c:v>0.71077091306726015</c:v>
                </c:pt>
                <c:pt idx="128">
                  <c:v>-1.5291349981903735</c:v>
                </c:pt>
                <c:pt idx="129">
                  <c:v>0.93724156942018855</c:v>
                </c:pt>
                <c:pt idx="130">
                  <c:v>0.10013654984069031</c:v>
                </c:pt>
                <c:pt idx="131">
                  <c:v>1.0094579847217178</c:v>
                </c:pt>
                <c:pt idx="132">
                  <c:v>-0.23408661204644687</c:v>
                </c:pt>
                <c:pt idx="133">
                  <c:v>1.1461059471166823</c:v>
                </c:pt>
                <c:pt idx="134">
                  <c:v>-0.77623126338329795</c:v>
                </c:pt>
                <c:pt idx="135">
                  <c:v>0.84524772952074834</c:v>
                </c:pt>
                <c:pt idx="136">
                  <c:v>-0.98974587605884512</c:v>
                </c:pt>
                <c:pt idx="137">
                  <c:v>0.14409221902016434</c:v>
                </c:pt>
                <c:pt idx="138">
                  <c:v>0.38669064748200199</c:v>
                </c:pt>
                <c:pt idx="139">
                  <c:v>1.6035116008241479</c:v>
                </c:pt>
                <c:pt idx="140">
                  <c:v>0.34385469934756774</c:v>
                </c:pt>
                <c:pt idx="141">
                  <c:v>-0.35146296459011017</c:v>
                </c:pt>
                <c:pt idx="142">
                  <c:v>1.3314522528877548</c:v>
                </c:pt>
                <c:pt idx="143">
                  <c:v>-0.74834667594848581</c:v>
                </c:pt>
                <c:pt idx="144">
                  <c:v>-0.8065930212169059</c:v>
                </c:pt>
                <c:pt idx="145">
                  <c:v>0.70708856284249499</c:v>
                </c:pt>
                <c:pt idx="146">
                  <c:v>-5.1430577496928258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763-4912-856C-4F05DC2A8C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769181232"/>
        <c:axId val="1654849040"/>
      </c:lineChart>
      <c:dateAx>
        <c:axId val="1769181232"/>
        <c:scaling>
          <c:orientation val="minMax"/>
        </c:scaling>
        <c:delete val="0"/>
        <c:axPos val="b"/>
        <c:numFmt formatCode="mmm\-yy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SV"/>
          </a:p>
        </c:txPr>
        <c:crossAx val="1654849040"/>
        <c:crosses val="autoZero"/>
        <c:auto val="1"/>
        <c:lblOffset val="100"/>
        <c:baseTimeUnit val="months"/>
      </c:dateAx>
      <c:valAx>
        <c:axId val="16548490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SV"/>
          </a:p>
        </c:txPr>
        <c:crossAx val="17691812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SV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SV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SV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Hoja1!$K$1</c:f>
              <c:strCache>
                <c:ptCount val="1"/>
                <c:pt idx="0">
                  <c:v>Desplazamientos Residenciales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movingAvg"/>
            <c:period val="6"/>
            <c:dispRSqr val="0"/>
            <c:dispEq val="0"/>
          </c:trendline>
          <c:cat>
            <c:numRef>
              <c:f>Hoja1!$E$2:$E$102</c:f>
              <c:numCache>
                <c:formatCode>m/d/yyyy</c:formatCode>
                <c:ptCount val="101"/>
                <c:pt idx="0">
                  <c:v>43876</c:v>
                </c:pt>
                <c:pt idx="1">
                  <c:v>43877</c:v>
                </c:pt>
                <c:pt idx="2">
                  <c:v>43878</c:v>
                </c:pt>
                <c:pt idx="3">
                  <c:v>43879</c:v>
                </c:pt>
                <c:pt idx="4">
                  <c:v>43880</c:v>
                </c:pt>
                <c:pt idx="5">
                  <c:v>43881</c:v>
                </c:pt>
                <c:pt idx="6">
                  <c:v>43882</c:v>
                </c:pt>
                <c:pt idx="7">
                  <c:v>43883</c:v>
                </c:pt>
                <c:pt idx="8">
                  <c:v>43884</c:v>
                </c:pt>
                <c:pt idx="9">
                  <c:v>43885</c:v>
                </c:pt>
                <c:pt idx="10">
                  <c:v>43886</c:v>
                </c:pt>
                <c:pt idx="11">
                  <c:v>43887</c:v>
                </c:pt>
                <c:pt idx="12">
                  <c:v>43888</c:v>
                </c:pt>
                <c:pt idx="13">
                  <c:v>43889</c:v>
                </c:pt>
                <c:pt idx="14">
                  <c:v>43890</c:v>
                </c:pt>
                <c:pt idx="15">
                  <c:v>43891</c:v>
                </c:pt>
                <c:pt idx="16">
                  <c:v>43892</c:v>
                </c:pt>
                <c:pt idx="17">
                  <c:v>43893</c:v>
                </c:pt>
                <c:pt idx="18">
                  <c:v>43894</c:v>
                </c:pt>
                <c:pt idx="19">
                  <c:v>43895</c:v>
                </c:pt>
                <c:pt idx="20">
                  <c:v>43896</c:v>
                </c:pt>
                <c:pt idx="21">
                  <c:v>43897</c:v>
                </c:pt>
                <c:pt idx="22">
                  <c:v>43898</c:v>
                </c:pt>
                <c:pt idx="23">
                  <c:v>43899</c:v>
                </c:pt>
                <c:pt idx="24">
                  <c:v>43900</c:v>
                </c:pt>
                <c:pt idx="25">
                  <c:v>43901</c:v>
                </c:pt>
                <c:pt idx="26">
                  <c:v>43902</c:v>
                </c:pt>
                <c:pt idx="27">
                  <c:v>43903</c:v>
                </c:pt>
                <c:pt idx="28">
                  <c:v>43904</c:v>
                </c:pt>
                <c:pt idx="29">
                  <c:v>43905</c:v>
                </c:pt>
                <c:pt idx="30">
                  <c:v>43906</c:v>
                </c:pt>
                <c:pt idx="31">
                  <c:v>43907</c:v>
                </c:pt>
                <c:pt idx="32">
                  <c:v>43908</c:v>
                </c:pt>
                <c:pt idx="33">
                  <c:v>43909</c:v>
                </c:pt>
                <c:pt idx="34">
                  <c:v>43910</c:v>
                </c:pt>
                <c:pt idx="35">
                  <c:v>43911</c:v>
                </c:pt>
                <c:pt idx="36">
                  <c:v>43912</c:v>
                </c:pt>
                <c:pt idx="37">
                  <c:v>43913</c:v>
                </c:pt>
                <c:pt idx="38">
                  <c:v>43914</c:v>
                </c:pt>
                <c:pt idx="39">
                  <c:v>43915</c:v>
                </c:pt>
                <c:pt idx="40">
                  <c:v>43916</c:v>
                </c:pt>
                <c:pt idx="41">
                  <c:v>43917</c:v>
                </c:pt>
                <c:pt idx="42">
                  <c:v>43918</c:v>
                </c:pt>
                <c:pt idx="43">
                  <c:v>43919</c:v>
                </c:pt>
                <c:pt idx="44">
                  <c:v>43920</c:v>
                </c:pt>
                <c:pt idx="45">
                  <c:v>43921</c:v>
                </c:pt>
                <c:pt idx="46">
                  <c:v>43922</c:v>
                </c:pt>
                <c:pt idx="47">
                  <c:v>43923</c:v>
                </c:pt>
                <c:pt idx="48">
                  <c:v>43924</c:v>
                </c:pt>
                <c:pt idx="49">
                  <c:v>43925</c:v>
                </c:pt>
                <c:pt idx="50">
                  <c:v>43926</c:v>
                </c:pt>
                <c:pt idx="51">
                  <c:v>43927</c:v>
                </c:pt>
                <c:pt idx="52">
                  <c:v>43928</c:v>
                </c:pt>
                <c:pt idx="53">
                  <c:v>43929</c:v>
                </c:pt>
                <c:pt idx="54">
                  <c:v>43930</c:v>
                </c:pt>
                <c:pt idx="55">
                  <c:v>43931</c:v>
                </c:pt>
                <c:pt idx="56">
                  <c:v>43932</c:v>
                </c:pt>
                <c:pt idx="57">
                  <c:v>43933</c:v>
                </c:pt>
                <c:pt idx="58">
                  <c:v>43934</c:v>
                </c:pt>
                <c:pt idx="59">
                  <c:v>43935</c:v>
                </c:pt>
                <c:pt idx="60">
                  <c:v>43936</c:v>
                </c:pt>
                <c:pt idx="61">
                  <c:v>43937</c:v>
                </c:pt>
                <c:pt idx="62">
                  <c:v>43938</c:v>
                </c:pt>
                <c:pt idx="63">
                  <c:v>43939</c:v>
                </c:pt>
                <c:pt idx="64">
                  <c:v>43940</c:v>
                </c:pt>
                <c:pt idx="65">
                  <c:v>43941</c:v>
                </c:pt>
                <c:pt idx="66">
                  <c:v>43942</c:v>
                </c:pt>
                <c:pt idx="67">
                  <c:v>43943</c:v>
                </c:pt>
                <c:pt idx="68">
                  <c:v>43944</c:v>
                </c:pt>
                <c:pt idx="69">
                  <c:v>43945</c:v>
                </c:pt>
                <c:pt idx="70">
                  <c:v>43946</c:v>
                </c:pt>
                <c:pt idx="71">
                  <c:v>43947</c:v>
                </c:pt>
                <c:pt idx="72">
                  <c:v>43948</c:v>
                </c:pt>
                <c:pt idx="73">
                  <c:v>43949</c:v>
                </c:pt>
                <c:pt idx="74">
                  <c:v>43950</c:v>
                </c:pt>
                <c:pt idx="75">
                  <c:v>43951</c:v>
                </c:pt>
                <c:pt idx="76">
                  <c:v>43952</c:v>
                </c:pt>
                <c:pt idx="77">
                  <c:v>43953</c:v>
                </c:pt>
                <c:pt idx="78">
                  <c:v>43954</c:v>
                </c:pt>
                <c:pt idx="79">
                  <c:v>43955</c:v>
                </c:pt>
                <c:pt idx="80">
                  <c:v>43956</c:v>
                </c:pt>
                <c:pt idx="81">
                  <c:v>43957</c:v>
                </c:pt>
                <c:pt idx="82">
                  <c:v>43958</c:v>
                </c:pt>
                <c:pt idx="83">
                  <c:v>43959</c:v>
                </c:pt>
                <c:pt idx="84">
                  <c:v>43960</c:v>
                </c:pt>
                <c:pt idx="85">
                  <c:v>43961</c:v>
                </c:pt>
                <c:pt idx="86">
                  <c:v>43962</c:v>
                </c:pt>
                <c:pt idx="87">
                  <c:v>43963</c:v>
                </c:pt>
                <c:pt idx="88">
                  <c:v>43964</c:v>
                </c:pt>
                <c:pt idx="89">
                  <c:v>43965</c:v>
                </c:pt>
                <c:pt idx="90">
                  <c:v>43966</c:v>
                </c:pt>
                <c:pt idx="91">
                  <c:v>43967</c:v>
                </c:pt>
                <c:pt idx="92">
                  <c:v>43968</c:v>
                </c:pt>
                <c:pt idx="93">
                  <c:v>43969</c:v>
                </c:pt>
                <c:pt idx="94">
                  <c:v>43970</c:v>
                </c:pt>
                <c:pt idx="95">
                  <c:v>43971</c:v>
                </c:pt>
                <c:pt idx="96">
                  <c:v>43972</c:v>
                </c:pt>
                <c:pt idx="97">
                  <c:v>43973</c:v>
                </c:pt>
                <c:pt idx="98">
                  <c:v>43974</c:v>
                </c:pt>
                <c:pt idx="99">
                  <c:v>43975</c:v>
                </c:pt>
                <c:pt idx="100">
                  <c:v>43976</c:v>
                </c:pt>
              </c:numCache>
            </c:numRef>
          </c:cat>
          <c:val>
            <c:numRef>
              <c:f>Hoja1!$K$2:$K$102</c:f>
              <c:numCache>
                <c:formatCode>General</c:formatCode>
                <c:ptCount val="101"/>
                <c:pt idx="0">
                  <c:v>-1</c:v>
                </c:pt>
                <c:pt idx="1">
                  <c:v>0</c:v>
                </c:pt>
                <c:pt idx="2">
                  <c:v>0</c:v>
                </c:pt>
                <c:pt idx="3">
                  <c:v>-1</c:v>
                </c:pt>
                <c:pt idx="4">
                  <c:v>-1</c:v>
                </c:pt>
                <c:pt idx="5">
                  <c:v>0</c:v>
                </c:pt>
                <c:pt idx="6">
                  <c:v>-1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-1</c:v>
                </c:pt>
                <c:pt idx="11">
                  <c:v>0</c:v>
                </c:pt>
                <c:pt idx="12">
                  <c:v>0</c:v>
                </c:pt>
                <c:pt idx="13">
                  <c:v>-2</c:v>
                </c:pt>
                <c:pt idx="14">
                  <c:v>-1</c:v>
                </c:pt>
                <c:pt idx="15">
                  <c:v>-1</c:v>
                </c:pt>
                <c:pt idx="16">
                  <c:v>-1</c:v>
                </c:pt>
                <c:pt idx="17">
                  <c:v>-1</c:v>
                </c:pt>
                <c:pt idx="18">
                  <c:v>-1</c:v>
                </c:pt>
                <c:pt idx="19">
                  <c:v>0</c:v>
                </c:pt>
                <c:pt idx="20">
                  <c:v>-2</c:v>
                </c:pt>
                <c:pt idx="21">
                  <c:v>0</c:v>
                </c:pt>
                <c:pt idx="22">
                  <c:v>1</c:v>
                </c:pt>
                <c:pt idx="23">
                  <c:v>0</c:v>
                </c:pt>
                <c:pt idx="24">
                  <c:v>-1</c:v>
                </c:pt>
                <c:pt idx="25">
                  <c:v>-1</c:v>
                </c:pt>
                <c:pt idx="26">
                  <c:v>5</c:v>
                </c:pt>
                <c:pt idx="27">
                  <c:v>4</c:v>
                </c:pt>
                <c:pt idx="28">
                  <c:v>5</c:v>
                </c:pt>
                <c:pt idx="29">
                  <c:v>6</c:v>
                </c:pt>
                <c:pt idx="30">
                  <c:v>7</c:v>
                </c:pt>
                <c:pt idx="31">
                  <c:v>10</c:v>
                </c:pt>
                <c:pt idx="32">
                  <c:v>12</c:v>
                </c:pt>
                <c:pt idx="33">
                  <c:v>17</c:v>
                </c:pt>
                <c:pt idx="34">
                  <c:v>22</c:v>
                </c:pt>
                <c:pt idx="35">
                  <c:v>20</c:v>
                </c:pt>
                <c:pt idx="36">
                  <c:v>23</c:v>
                </c:pt>
                <c:pt idx="37">
                  <c:v>34</c:v>
                </c:pt>
                <c:pt idx="38">
                  <c:v>34</c:v>
                </c:pt>
                <c:pt idx="39">
                  <c:v>34</c:v>
                </c:pt>
                <c:pt idx="40">
                  <c:v>34</c:v>
                </c:pt>
                <c:pt idx="41">
                  <c:v>34</c:v>
                </c:pt>
                <c:pt idx="42">
                  <c:v>28</c:v>
                </c:pt>
                <c:pt idx="43">
                  <c:v>23</c:v>
                </c:pt>
                <c:pt idx="44">
                  <c:v>32</c:v>
                </c:pt>
                <c:pt idx="45">
                  <c:v>31</c:v>
                </c:pt>
                <c:pt idx="46">
                  <c:v>32</c:v>
                </c:pt>
                <c:pt idx="47">
                  <c:v>32</c:v>
                </c:pt>
                <c:pt idx="48">
                  <c:v>33</c:v>
                </c:pt>
                <c:pt idx="49">
                  <c:v>28</c:v>
                </c:pt>
                <c:pt idx="50">
                  <c:v>22</c:v>
                </c:pt>
                <c:pt idx="51">
                  <c:v>33</c:v>
                </c:pt>
                <c:pt idx="52">
                  <c:v>33</c:v>
                </c:pt>
                <c:pt idx="53">
                  <c:v>34</c:v>
                </c:pt>
                <c:pt idx="54">
                  <c:v>37</c:v>
                </c:pt>
                <c:pt idx="55">
                  <c:v>41</c:v>
                </c:pt>
                <c:pt idx="56">
                  <c:v>33</c:v>
                </c:pt>
                <c:pt idx="57">
                  <c:v>24</c:v>
                </c:pt>
                <c:pt idx="58">
                  <c:v>34</c:v>
                </c:pt>
                <c:pt idx="59">
                  <c:v>33</c:v>
                </c:pt>
                <c:pt idx="60">
                  <c:v>33</c:v>
                </c:pt>
                <c:pt idx="61">
                  <c:v>33</c:v>
                </c:pt>
                <c:pt idx="62">
                  <c:v>34</c:v>
                </c:pt>
                <c:pt idx="63">
                  <c:v>29</c:v>
                </c:pt>
                <c:pt idx="64">
                  <c:v>24</c:v>
                </c:pt>
                <c:pt idx="65">
                  <c:v>33</c:v>
                </c:pt>
                <c:pt idx="66">
                  <c:v>32</c:v>
                </c:pt>
                <c:pt idx="67">
                  <c:v>32</c:v>
                </c:pt>
                <c:pt idx="68">
                  <c:v>33</c:v>
                </c:pt>
                <c:pt idx="69">
                  <c:v>33</c:v>
                </c:pt>
                <c:pt idx="70">
                  <c:v>28</c:v>
                </c:pt>
                <c:pt idx="71">
                  <c:v>23</c:v>
                </c:pt>
                <c:pt idx="72">
                  <c:v>32</c:v>
                </c:pt>
                <c:pt idx="73">
                  <c:v>27</c:v>
                </c:pt>
                <c:pt idx="74">
                  <c:v>31</c:v>
                </c:pt>
                <c:pt idx="75">
                  <c:v>30</c:v>
                </c:pt>
                <c:pt idx="76">
                  <c:v>37</c:v>
                </c:pt>
                <c:pt idx="77">
                  <c:v>27</c:v>
                </c:pt>
                <c:pt idx="78">
                  <c:v>22</c:v>
                </c:pt>
                <c:pt idx="79">
                  <c:v>30</c:v>
                </c:pt>
                <c:pt idx="80">
                  <c:v>30</c:v>
                </c:pt>
                <c:pt idx="81">
                  <c:v>29</c:v>
                </c:pt>
                <c:pt idx="82">
                  <c:v>36</c:v>
                </c:pt>
                <c:pt idx="83">
                  <c:v>37</c:v>
                </c:pt>
                <c:pt idx="84">
                  <c:v>31</c:v>
                </c:pt>
                <c:pt idx="85">
                  <c:v>21</c:v>
                </c:pt>
                <c:pt idx="86">
                  <c:v>34</c:v>
                </c:pt>
                <c:pt idx="87">
                  <c:v>34</c:v>
                </c:pt>
                <c:pt idx="88">
                  <c:v>34</c:v>
                </c:pt>
                <c:pt idx="89">
                  <c:v>32</c:v>
                </c:pt>
                <c:pt idx="90">
                  <c:v>34</c:v>
                </c:pt>
                <c:pt idx="91">
                  <c:v>30</c:v>
                </c:pt>
                <c:pt idx="92">
                  <c:v>23</c:v>
                </c:pt>
                <c:pt idx="93">
                  <c:v>33</c:v>
                </c:pt>
                <c:pt idx="94">
                  <c:v>32</c:v>
                </c:pt>
                <c:pt idx="95">
                  <c:v>33</c:v>
                </c:pt>
                <c:pt idx="96">
                  <c:v>33</c:v>
                </c:pt>
                <c:pt idx="97">
                  <c:v>33</c:v>
                </c:pt>
                <c:pt idx="98">
                  <c:v>28</c:v>
                </c:pt>
                <c:pt idx="99">
                  <c:v>23</c:v>
                </c:pt>
                <c:pt idx="100">
                  <c:v>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8F0-4A37-8DC9-63EA8D360F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69369664"/>
        <c:axId val="1911308304"/>
      </c:lineChart>
      <c:dateAx>
        <c:axId val="2069369664"/>
        <c:scaling>
          <c:orientation val="minMax"/>
        </c:scaling>
        <c:delete val="0"/>
        <c:axPos val="b"/>
        <c:numFmt formatCode="m/d/yy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SV"/>
          </a:p>
        </c:txPr>
        <c:crossAx val="1911308304"/>
        <c:crosses val="autoZero"/>
        <c:auto val="1"/>
        <c:lblOffset val="100"/>
        <c:baseTimeUnit val="days"/>
      </c:dateAx>
      <c:valAx>
        <c:axId val="19113083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SV"/>
          </a:p>
        </c:txPr>
        <c:crossAx val="20693696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SV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SV"/>
              <a:t>EL Salvador: Trabajadores por sector en %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SV"/>
        </a:p>
      </c:txPr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'data (2)'!$A$18</c:f>
              <c:strCache>
                <c:ptCount val="1"/>
                <c:pt idx="0">
                  <c:v>sector agrícola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'data (2)'!$O$16:$T$16</c:f>
              <c:strCach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strCache>
            </c:strRef>
          </c:cat>
          <c:val>
            <c:numRef>
              <c:f>'data (2)'!$O$18:$O$23</c:f>
              <c:numCache>
                <c:formatCode>General</c:formatCode>
                <c:ptCount val="6"/>
                <c:pt idx="0">
                  <c:v>20.89</c:v>
                </c:pt>
                <c:pt idx="1">
                  <c:v>20.369999999999997</c:v>
                </c:pt>
                <c:pt idx="2">
                  <c:v>29.509999999999998</c:v>
                </c:pt>
                <c:pt idx="3">
                  <c:v>5.0599999999999996</c:v>
                </c:pt>
                <c:pt idx="4">
                  <c:v>14.42</c:v>
                </c:pt>
                <c:pt idx="5">
                  <c:v>9.7500000000000053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67B-42B7-8888-10A1B191510E}"/>
            </c:ext>
          </c:extLst>
        </c:ser>
        <c:ser>
          <c:idx val="1"/>
          <c:order val="1"/>
          <c:tx>
            <c:strRef>
              <c:f>'data (2)'!$A$19</c:f>
              <c:strCache>
                <c:ptCount val="1"/>
                <c:pt idx="0">
                  <c:v>sector servicios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'data (2)'!$O$16:$T$16</c:f>
              <c:strCach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strCache>
            </c:strRef>
          </c:cat>
          <c:val>
            <c:numRef>
              <c:f>'data (2)'!$P$18:$P$23</c:f>
              <c:numCache>
                <c:formatCode>General</c:formatCode>
                <c:ptCount val="6"/>
                <c:pt idx="0">
                  <c:v>19.78</c:v>
                </c:pt>
                <c:pt idx="1">
                  <c:v>20.52</c:v>
                </c:pt>
                <c:pt idx="2">
                  <c:v>30.220000000000002</c:v>
                </c:pt>
                <c:pt idx="3">
                  <c:v>5.24</c:v>
                </c:pt>
                <c:pt idx="4">
                  <c:v>14.799999999999999</c:v>
                </c:pt>
                <c:pt idx="5">
                  <c:v>9.4400000000000031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67B-42B7-8888-10A1B191510E}"/>
            </c:ext>
          </c:extLst>
        </c:ser>
        <c:ser>
          <c:idx val="2"/>
          <c:order val="2"/>
          <c:tx>
            <c:strRef>
              <c:f>'data (2)'!$A$20</c:f>
              <c:strCache>
                <c:ptCount val="1"/>
                <c:pt idx="0">
                  <c:v>sector comercio, restaurantes y hoteles 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'data (2)'!$O$16:$T$16</c:f>
              <c:strCach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strCache>
            </c:strRef>
          </c:cat>
          <c:val>
            <c:numRef>
              <c:f>'data (2)'!$Q$18:$Q$23</c:f>
              <c:numCache>
                <c:formatCode>General</c:formatCode>
                <c:ptCount val="6"/>
                <c:pt idx="0">
                  <c:v>19.21</c:v>
                </c:pt>
                <c:pt idx="1">
                  <c:v>19.489999999999998</c:v>
                </c:pt>
                <c:pt idx="2">
                  <c:v>29.9</c:v>
                </c:pt>
                <c:pt idx="3">
                  <c:v>5.33</c:v>
                </c:pt>
                <c:pt idx="4">
                  <c:v>15.83</c:v>
                </c:pt>
                <c:pt idx="5">
                  <c:v>10.24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67B-42B7-8888-10A1B191510E}"/>
            </c:ext>
          </c:extLst>
        </c:ser>
        <c:ser>
          <c:idx val="3"/>
          <c:order val="3"/>
          <c:tx>
            <c:strRef>
              <c:f>'data (2)'!$A$21</c:f>
              <c:strCache>
                <c:ptCount val="1"/>
                <c:pt idx="0">
                  <c:v>sector construcción 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'data (2)'!$O$16:$T$16</c:f>
              <c:strCach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strCache>
            </c:strRef>
          </c:cat>
          <c:val>
            <c:numRef>
              <c:f>'data (2)'!$R$18:$R$23</c:f>
              <c:numCache>
                <c:formatCode>General</c:formatCode>
                <c:ptCount val="6"/>
                <c:pt idx="0">
                  <c:v>19.71</c:v>
                </c:pt>
                <c:pt idx="1">
                  <c:v>19.45</c:v>
                </c:pt>
                <c:pt idx="2">
                  <c:v>30.270000000000003</c:v>
                </c:pt>
                <c:pt idx="3">
                  <c:v>5.17</c:v>
                </c:pt>
                <c:pt idx="4">
                  <c:v>15.06</c:v>
                </c:pt>
                <c:pt idx="5">
                  <c:v>10.339999999999984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67B-42B7-8888-10A1B191510E}"/>
            </c:ext>
          </c:extLst>
        </c:ser>
        <c:ser>
          <c:idx val="4"/>
          <c:order val="4"/>
          <c:tx>
            <c:strRef>
              <c:f>'data (2)'!$A$22</c:f>
              <c:strCache>
                <c:ptCount val="1"/>
                <c:pt idx="0">
                  <c:v>sector industrial 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'data (2)'!$O$16:$T$16</c:f>
              <c:strCach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strCache>
            </c:strRef>
          </c:cat>
          <c:val>
            <c:numRef>
              <c:f>'data (2)'!$S$18:$S$23</c:f>
              <c:numCache>
                <c:formatCode>General</c:formatCode>
                <c:ptCount val="6"/>
                <c:pt idx="0">
                  <c:v>19.39</c:v>
                </c:pt>
                <c:pt idx="1">
                  <c:v>18.82</c:v>
                </c:pt>
                <c:pt idx="2">
                  <c:v>31.03</c:v>
                </c:pt>
                <c:pt idx="3">
                  <c:v>5.67</c:v>
                </c:pt>
                <c:pt idx="4">
                  <c:v>15.43</c:v>
                </c:pt>
                <c:pt idx="5">
                  <c:v>9.6599999999999966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67B-42B7-8888-10A1B191510E}"/>
            </c:ext>
          </c:extLst>
        </c:ser>
        <c:ser>
          <c:idx val="5"/>
          <c:order val="5"/>
          <c:tx>
            <c:strRef>
              <c:f>'data (2)'!$A$23</c:f>
              <c:strCache>
                <c:ptCount val="1"/>
                <c:pt idx="0">
                  <c:v> resto de sectores 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'data (2)'!$O$16:$T$16</c:f>
              <c:strCach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strCache>
            </c:strRef>
          </c:cat>
          <c:val>
            <c:numRef>
              <c:f>'data (2)'!$T$18:$T$23</c:f>
              <c:numCache>
                <c:formatCode>General</c:formatCode>
                <c:ptCount val="6"/>
                <c:pt idx="0">
                  <c:v>17.43</c:v>
                </c:pt>
                <c:pt idx="1">
                  <c:v>19.25</c:v>
                </c:pt>
                <c:pt idx="2">
                  <c:v>31.09</c:v>
                </c:pt>
                <c:pt idx="3">
                  <c:v>6.2</c:v>
                </c:pt>
                <c:pt idx="4">
                  <c:v>14.99</c:v>
                </c:pt>
                <c:pt idx="5">
                  <c:v>11.03999999999999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67B-42B7-8888-10A1B19151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208966752"/>
        <c:axId val="1876016256"/>
      </c:barChart>
      <c:catAx>
        <c:axId val="2089667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SV"/>
          </a:p>
        </c:txPr>
        <c:crossAx val="1876016256"/>
        <c:crosses val="autoZero"/>
        <c:auto val="1"/>
        <c:lblAlgn val="ctr"/>
        <c:lblOffset val="100"/>
        <c:noMultiLvlLbl val="0"/>
      </c:catAx>
      <c:valAx>
        <c:axId val="18760162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SV"/>
          </a:p>
        </c:txPr>
        <c:crossAx val="2089667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SV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SV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SV"/>
              <a:t>El Salvador:</a:t>
            </a:r>
            <a:r>
              <a:rPr lang="es-SV" baseline="0"/>
              <a:t> </a:t>
            </a:r>
            <a:r>
              <a:rPr lang="es-SV"/>
              <a:t>Trabajadores por sector</a:t>
            </a:r>
          </a:p>
        </c:rich>
      </c:tx>
      <c:layout>
        <c:manualLayout>
          <c:xMode val="edge"/>
          <c:yMode val="edge"/>
          <c:x val="0.35412489063867014"/>
          <c:y val="2.77777777777777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SV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'data (2)'!$A$27</c:f>
              <c:strCache>
                <c:ptCount val="1"/>
                <c:pt idx="0">
                  <c:v>sector agrícola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'data (2)'!$O$16:$T$16</c:f>
              <c:strCach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strCache>
            </c:strRef>
          </c:cat>
          <c:val>
            <c:numRef>
              <c:f>'data (2)'!$O$27:$O$32</c:f>
              <c:numCache>
                <c:formatCode>#,##0</c:formatCode>
                <c:ptCount val="6"/>
                <c:pt idx="0">
                  <c:v>565451</c:v>
                </c:pt>
                <c:pt idx="1">
                  <c:v>551603</c:v>
                </c:pt>
                <c:pt idx="2">
                  <c:v>798915</c:v>
                </c:pt>
                <c:pt idx="3">
                  <c:v>137027</c:v>
                </c:pt>
                <c:pt idx="4">
                  <c:v>390293</c:v>
                </c:pt>
                <c:pt idx="5">
                  <c:v>264017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4F1-4063-B284-3DC364DA49E9}"/>
            </c:ext>
          </c:extLst>
        </c:ser>
        <c:ser>
          <c:idx val="1"/>
          <c:order val="1"/>
          <c:tx>
            <c:strRef>
              <c:f>'data (2)'!$A$28</c:f>
              <c:strCache>
                <c:ptCount val="1"/>
                <c:pt idx="0">
                  <c:v>sector servicios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'data (2)'!$O$16:$T$16</c:f>
              <c:strCach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strCache>
            </c:strRef>
          </c:cat>
          <c:val>
            <c:numRef>
              <c:f>'data (2)'!$P$27:$P$32</c:f>
              <c:numCache>
                <c:formatCode>#,##0</c:formatCode>
                <c:ptCount val="6"/>
                <c:pt idx="0">
                  <c:v>536779</c:v>
                </c:pt>
                <c:pt idx="1">
                  <c:v>556961</c:v>
                </c:pt>
                <c:pt idx="2">
                  <c:v>820095</c:v>
                </c:pt>
                <c:pt idx="3">
                  <c:v>142184</c:v>
                </c:pt>
                <c:pt idx="4">
                  <c:v>401598</c:v>
                </c:pt>
                <c:pt idx="5">
                  <c:v>256235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4F1-4063-B284-3DC364DA49E9}"/>
            </c:ext>
          </c:extLst>
        </c:ser>
        <c:ser>
          <c:idx val="2"/>
          <c:order val="2"/>
          <c:tx>
            <c:strRef>
              <c:f>'data (2)'!$A$29</c:f>
              <c:strCache>
                <c:ptCount val="1"/>
                <c:pt idx="0">
                  <c:v>sector comercio, restaurantes y hoteles 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'data (2)'!$O$16:$T$16</c:f>
              <c:strCach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strCache>
            </c:strRef>
          </c:cat>
          <c:val>
            <c:numRef>
              <c:f>'data (2)'!$Q$27:$Q$32</c:f>
              <c:numCache>
                <c:formatCode>#,##0</c:formatCode>
                <c:ptCount val="6"/>
                <c:pt idx="0">
                  <c:v>526222</c:v>
                </c:pt>
                <c:pt idx="1">
                  <c:v>533916</c:v>
                </c:pt>
                <c:pt idx="2">
                  <c:v>819021</c:v>
                </c:pt>
                <c:pt idx="3">
                  <c:v>146094</c:v>
                </c:pt>
                <c:pt idx="4">
                  <c:v>433512</c:v>
                </c:pt>
                <c:pt idx="5">
                  <c:v>280136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4F1-4063-B284-3DC364DA49E9}"/>
            </c:ext>
          </c:extLst>
        </c:ser>
        <c:ser>
          <c:idx val="3"/>
          <c:order val="3"/>
          <c:tx>
            <c:strRef>
              <c:f>'data (2)'!$A$30</c:f>
              <c:strCache>
                <c:ptCount val="1"/>
                <c:pt idx="0">
                  <c:v>sector construcción 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'data (2)'!$O$16:$T$16</c:f>
              <c:strCach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strCache>
            </c:strRef>
          </c:cat>
          <c:val>
            <c:numRef>
              <c:f>'data (2)'!$R$27:$R$32</c:f>
              <c:numCache>
                <c:formatCode>#,##0</c:formatCode>
                <c:ptCount val="6"/>
                <c:pt idx="0">
                  <c:v>550151</c:v>
                </c:pt>
                <c:pt idx="1">
                  <c:v>542956</c:v>
                </c:pt>
                <c:pt idx="2">
                  <c:v>844917</c:v>
                </c:pt>
                <c:pt idx="3">
                  <c:v>144355</c:v>
                </c:pt>
                <c:pt idx="4">
                  <c:v>420403</c:v>
                </c:pt>
                <c:pt idx="5">
                  <c:v>288829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4F1-4063-B284-3DC364DA49E9}"/>
            </c:ext>
          </c:extLst>
        </c:ser>
        <c:ser>
          <c:idx val="4"/>
          <c:order val="4"/>
          <c:tx>
            <c:strRef>
              <c:f>'data (2)'!$A$31</c:f>
              <c:strCache>
                <c:ptCount val="1"/>
                <c:pt idx="0">
                  <c:v>sector industrial 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'data (2)'!$O$16:$T$16</c:f>
              <c:strCach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strCache>
            </c:strRef>
          </c:cat>
          <c:val>
            <c:numRef>
              <c:f>'data (2)'!$S$27:$S$32</c:f>
              <c:numCache>
                <c:formatCode>#,##0</c:formatCode>
                <c:ptCount val="6"/>
                <c:pt idx="0">
                  <c:v>544762</c:v>
                </c:pt>
                <c:pt idx="1">
                  <c:v>528769</c:v>
                </c:pt>
                <c:pt idx="2">
                  <c:v>871756</c:v>
                </c:pt>
                <c:pt idx="3">
                  <c:v>159269</c:v>
                </c:pt>
                <c:pt idx="4">
                  <c:v>433497</c:v>
                </c:pt>
                <c:pt idx="5">
                  <c:v>271096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4F1-4063-B284-3DC364DA49E9}"/>
            </c:ext>
          </c:extLst>
        </c:ser>
        <c:ser>
          <c:idx val="5"/>
          <c:order val="5"/>
          <c:tx>
            <c:strRef>
              <c:f>'data (2)'!$A$32</c:f>
              <c:strCache>
                <c:ptCount val="1"/>
                <c:pt idx="0">
                  <c:v> resto de sectores 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'data (2)'!$O$16:$T$16</c:f>
              <c:strCach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strCache>
            </c:strRef>
          </c:cat>
          <c:val>
            <c:numRef>
              <c:f>'data (2)'!$T$27:$T$32</c:f>
              <c:numCache>
                <c:formatCode>#,##0</c:formatCode>
                <c:ptCount val="6"/>
                <c:pt idx="0">
                  <c:v>496951</c:v>
                </c:pt>
                <c:pt idx="1">
                  <c:v>548878</c:v>
                </c:pt>
                <c:pt idx="2">
                  <c:v>886476</c:v>
                </c:pt>
                <c:pt idx="3">
                  <c:v>176719</c:v>
                </c:pt>
                <c:pt idx="4">
                  <c:v>427506</c:v>
                </c:pt>
                <c:pt idx="5">
                  <c:v>314648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4F1-4063-B284-3DC364DA49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75019776"/>
        <c:axId val="1565458016"/>
      </c:barChart>
      <c:catAx>
        <c:axId val="975019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SV"/>
          </a:p>
        </c:txPr>
        <c:crossAx val="1565458016"/>
        <c:crosses val="autoZero"/>
        <c:auto val="1"/>
        <c:lblAlgn val="ctr"/>
        <c:lblOffset val="100"/>
        <c:noMultiLvlLbl val="0"/>
      </c:catAx>
      <c:valAx>
        <c:axId val="15654580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SV"/>
          </a:p>
        </c:txPr>
        <c:crossAx val="9750197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SV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SV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SV"/>
              <a:t>Indicadores de clases sociales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SV"/>
        </a:p>
      </c:txPr>
    </c:title>
    <c:autoTitleDeleted val="0"/>
    <c:plotArea>
      <c:layout>
        <c:manualLayout>
          <c:layoutTarget val="inner"/>
          <c:xMode val="edge"/>
          <c:yMode val="edge"/>
          <c:x val="5.5086333271886168E-2"/>
          <c:y val="3.5922882564990578E-2"/>
          <c:w val="0.89655796150481193"/>
          <c:h val="0.8416746864975212"/>
        </c:manualLayout>
      </c:layout>
      <c:barChart>
        <c:barDir val="col"/>
        <c:grouping val="clustered"/>
        <c:varyColors val="0"/>
        <c:ser>
          <c:idx val="0"/>
          <c:order val="0"/>
          <c:tx>
            <c:v>Indicador de clase alta (en %)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S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data!$T$17:$Y$17</c:f>
              <c:strCach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strCache>
            </c:strRef>
          </c:cat>
          <c:val>
            <c:numRef>
              <c:f>data!$T$18:$Y$18</c:f>
              <c:numCache>
                <c:formatCode>General</c:formatCode>
                <c:ptCount val="6"/>
                <c:pt idx="0">
                  <c:v>3.25</c:v>
                </c:pt>
                <c:pt idx="1">
                  <c:v>2.67</c:v>
                </c:pt>
                <c:pt idx="2">
                  <c:v>2.33</c:v>
                </c:pt>
                <c:pt idx="3">
                  <c:v>1.6199999999999999</c:v>
                </c:pt>
                <c:pt idx="4">
                  <c:v>1.77</c:v>
                </c:pt>
                <c:pt idx="5">
                  <c:v>1.7500000000000002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236-4A2A-8AA5-37FE0B1AE4EE}"/>
            </c:ext>
          </c:extLst>
        </c:ser>
        <c:ser>
          <c:idx val="1"/>
          <c:order val="1"/>
          <c:tx>
            <c:v>Indicador de clase media (%)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S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data!$T$17:$Y$17</c:f>
              <c:strCach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strCache>
            </c:strRef>
          </c:cat>
          <c:val>
            <c:numRef>
              <c:f>data!$T$20:$Y$20</c:f>
              <c:numCache>
                <c:formatCode>General</c:formatCode>
                <c:ptCount val="6"/>
                <c:pt idx="0">
                  <c:v>18.52</c:v>
                </c:pt>
                <c:pt idx="1">
                  <c:v>19.25</c:v>
                </c:pt>
                <c:pt idx="2">
                  <c:v>18.93</c:v>
                </c:pt>
                <c:pt idx="3">
                  <c:v>20.46</c:v>
                </c:pt>
                <c:pt idx="4">
                  <c:v>20.02</c:v>
                </c:pt>
                <c:pt idx="5">
                  <c:v>23.93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236-4A2A-8AA5-37FE0B1AE4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13482944"/>
        <c:axId val="1948085120"/>
      </c:barChart>
      <c:catAx>
        <c:axId val="1613482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SV"/>
          </a:p>
        </c:txPr>
        <c:crossAx val="1948085120"/>
        <c:crosses val="autoZero"/>
        <c:auto val="1"/>
        <c:lblAlgn val="ctr"/>
        <c:lblOffset val="100"/>
        <c:noMultiLvlLbl val="0"/>
      </c:catAx>
      <c:valAx>
        <c:axId val="19480851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SV"/>
          </a:p>
        </c:txPr>
        <c:crossAx val="16134829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9267251292585078"/>
          <c:y val="0.93473333986778628"/>
          <c:w val="0.61911428295543314"/>
          <c:h val="5.835103080994544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SV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SV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Hoja1!$C$4</c:f>
              <c:strCache>
                <c:ptCount val="1"/>
                <c:pt idx="0">
                  <c:v>FUDECEN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Hoja1!$B$5:$B$19</c:f>
              <c:numCache>
                <c:formatCode>General</c:formatCode>
                <c:ptCount val="15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  <c:pt idx="14">
                  <c:v>2020</c:v>
                </c:pt>
              </c:numCache>
            </c:numRef>
          </c:cat>
          <c:val>
            <c:numRef>
              <c:f>Hoja1!$C$5:$C$19</c:f>
              <c:numCache>
                <c:formatCode>0.0</c:formatCode>
                <c:ptCount val="15"/>
                <c:pt idx="0">
                  <c:v>4.34</c:v>
                </c:pt>
                <c:pt idx="1">
                  <c:v>1.86</c:v>
                </c:pt>
                <c:pt idx="2">
                  <c:v>2.13</c:v>
                </c:pt>
                <c:pt idx="3">
                  <c:v>-2.08</c:v>
                </c:pt>
                <c:pt idx="4">
                  <c:v>2.11</c:v>
                </c:pt>
                <c:pt idx="5">
                  <c:v>3.81</c:v>
                </c:pt>
                <c:pt idx="6">
                  <c:v>2.81</c:v>
                </c:pt>
                <c:pt idx="7">
                  <c:v>2.2400000000000002</c:v>
                </c:pt>
                <c:pt idx="8">
                  <c:v>1.71</c:v>
                </c:pt>
                <c:pt idx="9">
                  <c:v>2.4</c:v>
                </c:pt>
                <c:pt idx="10">
                  <c:v>2.54</c:v>
                </c:pt>
                <c:pt idx="11">
                  <c:v>2.25</c:v>
                </c:pt>
                <c:pt idx="12">
                  <c:v>2.4300000000000002</c:v>
                </c:pt>
                <c:pt idx="13">
                  <c:v>2.38</c:v>
                </c:pt>
                <c:pt idx="14">
                  <c:v>-7.2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F6E-48EF-8853-0D4C3AC1507B}"/>
            </c:ext>
          </c:extLst>
        </c:ser>
        <c:ser>
          <c:idx val="1"/>
          <c:order val="1"/>
          <c:tx>
            <c:strRef>
              <c:f>Hoja1!$D$4</c:f>
              <c:strCache>
                <c:ptCount val="1"/>
                <c:pt idx="0">
                  <c:v>FMI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Hoja1!$B$5:$B$19</c:f>
              <c:numCache>
                <c:formatCode>General</c:formatCode>
                <c:ptCount val="15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  <c:pt idx="14">
                  <c:v>2020</c:v>
                </c:pt>
              </c:numCache>
            </c:numRef>
          </c:cat>
          <c:val>
            <c:numRef>
              <c:f>Hoja1!$D$5:$D$19</c:f>
              <c:numCache>
                <c:formatCode>0.0</c:formatCode>
                <c:ptCount val="15"/>
                <c:pt idx="0">
                  <c:v>4.34</c:v>
                </c:pt>
                <c:pt idx="1">
                  <c:v>1.86</c:v>
                </c:pt>
                <c:pt idx="2">
                  <c:v>2.13</c:v>
                </c:pt>
                <c:pt idx="3">
                  <c:v>-2.08</c:v>
                </c:pt>
                <c:pt idx="4">
                  <c:v>2.11</c:v>
                </c:pt>
                <c:pt idx="5">
                  <c:v>3.81</c:v>
                </c:pt>
                <c:pt idx="6">
                  <c:v>2.81</c:v>
                </c:pt>
                <c:pt idx="7">
                  <c:v>2.2400000000000002</c:v>
                </c:pt>
                <c:pt idx="8">
                  <c:v>1.71</c:v>
                </c:pt>
                <c:pt idx="9">
                  <c:v>2.4</c:v>
                </c:pt>
                <c:pt idx="10">
                  <c:v>2.54</c:v>
                </c:pt>
                <c:pt idx="11">
                  <c:v>2.25</c:v>
                </c:pt>
                <c:pt idx="12">
                  <c:v>2.4300000000000002</c:v>
                </c:pt>
                <c:pt idx="13">
                  <c:v>2.38</c:v>
                </c:pt>
                <c:pt idx="14">
                  <c:v>-5.4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F6E-48EF-8853-0D4C3AC1507B}"/>
            </c:ext>
          </c:extLst>
        </c:ser>
        <c:ser>
          <c:idx val="2"/>
          <c:order val="2"/>
          <c:tx>
            <c:strRef>
              <c:f>Hoja1!$E$4</c:f>
              <c:strCache>
                <c:ptCount val="1"/>
                <c:pt idx="0">
                  <c:v>BID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Hoja1!$B$5:$B$19</c:f>
              <c:numCache>
                <c:formatCode>General</c:formatCode>
                <c:ptCount val="15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  <c:pt idx="14">
                  <c:v>2020</c:v>
                </c:pt>
              </c:numCache>
            </c:numRef>
          </c:cat>
          <c:val>
            <c:numRef>
              <c:f>Hoja1!$E$5:$E$19</c:f>
              <c:numCache>
                <c:formatCode>0.0</c:formatCode>
                <c:ptCount val="15"/>
                <c:pt idx="0">
                  <c:v>4.34</c:v>
                </c:pt>
                <c:pt idx="1">
                  <c:v>1.86</c:v>
                </c:pt>
                <c:pt idx="2">
                  <c:v>2.13</c:v>
                </c:pt>
                <c:pt idx="3">
                  <c:v>-2.08</c:v>
                </c:pt>
                <c:pt idx="4">
                  <c:v>2.11</c:v>
                </c:pt>
                <c:pt idx="5">
                  <c:v>3.81</c:v>
                </c:pt>
                <c:pt idx="6">
                  <c:v>2.81</c:v>
                </c:pt>
                <c:pt idx="7">
                  <c:v>2.2400000000000002</c:v>
                </c:pt>
                <c:pt idx="8">
                  <c:v>1.71</c:v>
                </c:pt>
                <c:pt idx="9">
                  <c:v>2.4</c:v>
                </c:pt>
                <c:pt idx="10">
                  <c:v>2.54</c:v>
                </c:pt>
                <c:pt idx="11">
                  <c:v>2.25</c:v>
                </c:pt>
                <c:pt idx="12">
                  <c:v>2.4300000000000002</c:v>
                </c:pt>
                <c:pt idx="13">
                  <c:v>2.38</c:v>
                </c:pt>
                <c:pt idx="14">
                  <c:v>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F6E-48EF-8853-0D4C3AC150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47143183"/>
        <c:axId val="1602264607"/>
      </c:lineChart>
      <c:catAx>
        <c:axId val="11471431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SV"/>
          </a:p>
        </c:txPr>
        <c:crossAx val="1602264607"/>
        <c:crosses val="autoZero"/>
        <c:auto val="1"/>
        <c:lblAlgn val="ctr"/>
        <c:lblOffset val="100"/>
        <c:noMultiLvlLbl val="0"/>
      </c:catAx>
      <c:valAx>
        <c:axId val="160226460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SV"/>
          </a:p>
        </c:txPr>
        <c:crossAx val="1147143183"/>
        <c:crosses val="autoZero"/>
        <c:crossBetween val="between"/>
      </c:valAx>
      <c:dTable>
        <c:showHorzBorder val="1"/>
        <c:showVertBorder val="1"/>
        <c:showOutline val="1"/>
        <c:showKeys val="0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SV"/>
          </a:p>
        </c:txPr>
      </c:dTable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SV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SV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MX" sz="1800" b="0" dirty="0">
                <a:solidFill>
                  <a:schemeClr val="tx1"/>
                </a:solidFill>
              </a:rPr>
              <a:t>Deuda SPNF incluyendo  deuda</a:t>
            </a:r>
            <a:r>
              <a:rPr lang="es-MX" sz="1800" b="0" baseline="0" dirty="0">
                <a:solidFill>
                  <a:schemeClr val="tx1"/>
                </a:solidFill>
              </a:rPr>
              <a:t> de pensiones 1991-2019</a:t>
            </a:r>
          </a:p>
          <a:p>
            <a:pPr>
              <a:defRPr/>
            </a:pPr>
            <a:r>
              <a:rPr lang="es-MX" sz="1600" b="0" baseline="0" dirty="0">
                <a:solidFill>
                  <a:schemeClr val="tx1"/>
                </a:solidFill>
              </a:rPr>
              <a:t>% del PIB</a:t>
            </a:r>
            <a:endParaRPr lang="es-MX" sz="1600" b="0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SV"/>
        </a:p>
      </c:txPr>
    </c:title>
    <c:autoTitleDeleted val="0"/>
    <c:plotArea>
      <c:layout>
        <c:manualLayout>
          <c:layoutTarget val="inner"/>
          <c:xMode val="edge"/>
          <c:yMode val="edge"/>
          <c:x val="9.1226796075087296E-2"/>
          <c:y val="0.1292988160809139"/>
          <c:w val="0.87799007275760987"/>
          <c:h val="0.71115886010725615"/>
        </c:manualLayout>
      </c:layout>
      <c:lineChart>
        <c:grouping val="standard"/>
        <c:varyColors val="0"/>
        <c:ser>
          <c:idx val="1"/>
          <c:order val="0"/>
          <c:tx>
            <c:v>Deuda SPNF+FOP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'Datos Fiscales'!$A$3:$A$32</c:f>
              <c:numCache>
                <c:formatCode>General</c:formatCode>
                <c:ptCount val="30"/>
                <c:pt idx="0">
                  <c:v>1991</c:v>
                </c:pt>
                <c:pt idx="1">
                  <c:v>1992</c:v>
                </c:pt>
                <c:pt idx="2">
                  <c:v>1993</c:v>
                </c:pt>
                <c:pt idx="3">
                  <c:v>1994</c:v>
                </c:pt>
                <c:pt idx="4">
                  <c:v>1995</c:v>
                </c:pt>
                <c:pt idx="5">
                  <c:v>1996</c:v>
                </c:pt>
                <c:pt idx="6">
                  <c:v>1997</c:v>
                </c:pt>
                <c:pt idx="7">
                  <c:v>1998</c:v>
                </c:pt>
                <c:pt idx="8">
                  <c:v>1999</c:v>
                </c:pt>
                <c:pt idx="9">
                  <c:v>2000</c:v>
                </c:pt>
                <c:pt idx="10">
                  <c:v>2001</c:v>
                </c:pt>
                <c:pt idx="11">
                  <c:v>2002</c:v>
                </c:pt>
                <c:pt idx="12">
                  <c:v>2003</c:v>
                </c:pt>
                <c:pt idx="13">
                  <c:v>2004</c:v>
                </c:pt>
                <c:pt idx="14">
                  <c:v>2005</c:v>
                </c:pt>
                <c:pt idx="15">
                  <c:v>2006</c:v>
                </c:pt>
                <c:pt idx="16">
                  <c:v>2007</c:v>
                </c:pt>
                <c:pt idx="17">
                  <c:v>2008</c:v>
                </c:pt>
                <c:pt idx="18">
                  <c:v>2009</c:v>
                </c:pt>
                <c:pt idx="19">
                  <c:v>2010</c:v>
                </c:pt>
                <c:pt idx="20">
                  <c:v>2011</c:v>
                </c:pt>
                <c:pt idx="21">
                  <c:v>2012</c:v>
                </c:pt>
                <c:pt idx="22">
                  <c:v>2013</c:v>
                </c:pt>
                <c:pt idx="23">
                  <c:v>2014</c:v>
                </c:pt>
                <c:pt idx="24">
                  <c:v>2015</c:v>
                </c:pt>
                <c:pt idx="25">
                  <c:v>2016</c:v>
                </c:pt>
                <c:pt idx="26">
                  <c:v>2017</c:v>
                </c:pt>
                <c:pt idx="27">
                  <c:v>2018</c:v>
                </c:pt>
                <c:pt idx="28">
                  <c:v>2019</c:v>
                </c:pt>
                <c:pt idx="29">
                  <c:v>2020</c:v>
                </c:pt>
              </c:numCache>
            </c:numRef>
          </c:cat>
          <c:val>
            <c:numRef>
              <c:f>'Datos Fiscales'!$AD$3:$AD$32</c:f>
              <c:numCache>
                <c:formatCode>0.0%</c:formatCode>
                <c:ptCount val="30"/>
                <c:pt idx="0">
                  <c:v>0.51898368711105392</c:v>
                </c:pt>
                <c:pt idx="1">
                  <c:v>0.50533600645893484</c:v>
                </c:pt>
                <c:pt idx="2">
                  <c:v>0.40145238746115203</c:v>
                </c:pt>
                <c:pt idx="3">
                  <c:v>0.38200980607397994</c:v>
                </c:pt>
                <c:pt idx="4">
                  <c:v>0.33395176667101739</c:v>
                </c:pt>
                <c:pt idx="5">
                  <c:v>0.3435277909955915</c:v>
                </c:pt>
                <c:pt idx="6">
                  <c:v>0.33229482826974555</c:v>
                </c:pt>
                <c:pt idx="7">
                  <c:v>0.29934980453713178</c:v>
                </c:pt>
                <c:pt idx="8">
                  <c:v>0.31310336166367692</c:v>
                </c:pt>
                <c:pt idx="9">
                  <c:v>0.3315701300746059</c:v>
                </c:pt>
                <c:pt idx="10">
                  <c:v>0.37842436677455654</c:v>
                </c:pt>
                <c:pt idx="11">
                  <c:v>0.43799878882634358</c:v>
                </c:pt>
                <c:pt idx="12">
                  <c:v>0.45962168237413104</c:v>
                </c:pt>
                <c:pt idx="13">
                  <c:v>0.46813031076874778</c:v>
                </c:pt>
                <c:pt idx="14">
                  <c:v>0.4628629298447472</c:v>
                </c:pt>
                <c:pt idx="15">
                  <c:v>0.46923270705365611</c:v>
                </c:pt>
                <c:pt idx="16">
                  <c:v>0.46616183085060253</c:v>
                </c:pt>
                <c:pt idx="17">
                  <c:v>0.48995730931092785</c:v>
                </c:pt>
                <c:pt idx="18">
                  <c:v>0.59060878226164881</c:v>
                </c:pt>
                <c:pt idx="19">
                  <c:v>0.60042744609333631</c:v>
                </c:pt>
                <c:pt idx="20">
                  <c:v>0.59165687234829001</c:v>
                </c:pt>
                <c:pt idx="21">
                  <c:v>0.63573527727056989</c:v>
                </c:pt>
                <c:pt idx="22">
                  <c:v>0.63165757165327918</c:v>
                </c:pt>
                <c:pt idx="23">
                  <c:v>0.65296034650719881</c:v>
                </c:pt>
                <c:pt idx="24">
                  <c:v>0.67037823508673999</c:v>
                </c:pt>
                <c:pt idx="25">
                  <c:v>0.68766496815253531</c:v>
                </c:pt>
                <c:pt idx="26">
                  <c:v>0.70744465153287184</c:v>
                </c:pt>
                <c:pt idx="27">
                  <c:v>0.71976189066750718</c:v>
                </c:pt>
                <c:pt idx="28">
                  <c:v>0.74539627121519325</c:v>
                </c:pt>
                <c:pt idx="29">
                  <c:v>0.93389439782596917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448-4EF5-A16A-D3F1767FF0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66561064"/>
        <c:axId val="366567336"/>
      </c:lineChart>
      <c:catAx>
        <c:axId val="3665610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SV"/>
          </a:p>
        </c:txPr>
        <c:crossAx val="366567336"/>
        <c:crosses val="autoZero"/>
        <c:auto val="1"/>
        <c:lblAlgn val="ctr"/>
        <c:lblOffset val="100"/>
        <c:noMultiLvlLbl val="0"/>
      </c:catAx>
      <c:valAx>
        <c:axId val="366567336"/>
        <c:scaling>
          <c:orientation val="minMax"/>
        </c:scaling>
        <c:delete val="0"/>
        <c:axPos val="l"/>
        <c:numFmt formatCode="0%" sourceLinked="0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SV"/>
          </a:p>
        </c:txPr>
        <c:crossAx val="3665610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2267364339417434"/>
          <c:y val="0.93786140243756533"/>
          <c:w val="0.51958410702424873"/>
          <c:h val="3.396249916604770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SV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SV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es-MX" sz="1600" b="0" i="0" baseline="0">
                <a:effectLst/>
              </a:rPr>
              <a:t>Déficit Fiscal SPNF excluyendo/incluyendo gasto en pensiones 1990-2020 % del PIB</a:t>
            </a:r>
            <a:endParaRPr lang="es-SV" sz="1200">
              <a:effectLst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ysClr val="windowText" lastClr="000000">
                    <a:lumMod val="65000"/>
                    <a:lumOff val="35000"/>
                  </a:sysClr>
                </a:solidFill>
              </a:defRPr>
            </a:pPr>
            <a:endParaRPr lang="es-SV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0" i="0" u="none" strike="noStrike" kern="1200" spc="0" baseline="0">
              <a:solidFill>
                <a:sysClr val="windowText" lastClr="000000">
                  <a:lumMod val="65000"/>
                  <a:lumOff val="35000"/>
                </a:sysClr>
              </a:solidFill>
              <a:latin typeface="+mn-lt"/>
              <a:ea typeface="+mn-ea"/>
              <a:cs typeface="+mn-cs"/>
            </a:defRPr>
          </a:pPr>
          <a:endParaRPr lang="es-SV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1905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'Datos Fiscales'!$A$2:$A$32</c:f>
              <c:numCache>
                <c:formatCode>General</c:formatCode>
                <c:ptCount val="3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</c:numCache>
            </c:numRef>
          </c:cat>
          <c:val>
            <c:numRef>
              <c:f>'Datos Fiscales'!$AH$2:$AH$32</c:f>
              <c:numCache>
                <c:formatCode>0.0%</c:formatCode>
                <c:ptCount val="31"/>
                <c:pt idx="0">
                  <c:v>-3.9293895514142798E-3</c:v>
                </c:pt>
                <c:pt idx="1">
                  <c:v>-2.8606284571747784E-2</c:v>
                </c:pt>
                <c:pt idx="2">
                  <c:v>-4.6759216887835561E-2</c:v>
                </c:pt>
                <c:pt idx="3">
                  <c:v>-1.6771779317381715E-2</c:v>
                </c:pt>
                <c:pt idx="4">
                  <c:v>-6.0564753478663776E-3</c:v>
                </c:pt>
                <c:pt idx="5">
                  <c:v>-1.4794976741256737E-3</c:v>
                </c:pt>
                <c:pt idx="6">
                  <c:v>-2.6812143958434235E-2</c:v>
                </c:pt>
                <c:pt idx="7">
                  <c:v>-1.9274669249343544E-2</c:v>
                </c:pt>
                <c:pt idx="8">
                  <c:v>-2.8879906094295506E-2</c:v>
                </c:pt>
                <c:pt idx="9">
                  <c:v>-3.0730587334739053E-2</c:v>
                </c:pt>
                <c:pt idx="10">
                  <c:v>-3.3816923718725793E-2</c:v>
                </c:pt>
                <c:pt idx="11">
                  <c:v>-4.9381505457125059E-2</c:v>
                </c:pt>
                <c:pt idx="12">
                  <c:v>-4.9922654863018841E-2</c:v>
                </c:pt>
                <c:pt idx="13">
                  <c:v>-4.2273826519144291E-2</c:v>
                </c:pt>
                <c:pt idx="14">
                  <c:v>-2.7601837451910475E-2</c:v>
                </c:pt>
                <c:pt idx="15">
                  <c:v>-3.4701996920153758E-2</c:v>
                </c:pt>
                <c:pt idx="16">
                  <c:v>-3.4162742591979725E-2</c:v>
                </c:pt>
                <c:pt idx="17">
                  <c:v>-2.3235703567442211E-2</c:v>
                </c:pt>
                <c:pt idx="18">
                  <c:v>-3.7995459067919624E-2</c:v>
                </c:pt>
                <c:pt idx="19">
                  <c:v>-6.6562070171503854E-2</c:v>
                </c:pt>
                <c:pt idx="20">
                  <c:v>-4.9750859652255806E-2</c:v>
                </c:pt>
                <c:pt idx="21">
                  <c:v>-4.4693338046314507E-2</c:v>
                </c:pt>
                <c:pt idx="22">
                  <c:v>-3.8056405664413678E-2</c:v>
                </c:pt>
                <c:pt idx="23">
                  <c:v>-4.4534663334388318E-2</c:v>
                </c:pt>
                <c:pt idx="24">
                  <c:v>-4.0143014773737738E-2</c:v>
                </c:pt>
                <c:pt idx="25">
                  <c:v>-3.6309893575626834E-2</c:v>
                </c:pt>
                <c:pt idx="26">
                  <c:v>-3.1014702314001275E-2</c:v>
                </c:pt>
                <c:pt idx="27">
                  <c:v>-2.5261427612344511E-2</c:v>
                </c:pt>
                <c:pt idx="28">
                  <c:v>-2.6946020660555806E-2</c:v>
                </c:pt>
                <c:pt idx="29">
                  <c:v>-3.0502941237421633E-2</c:v>
                </c:pt>
                <c:pt idx="30">
                  <c:v>-0.1290606145363008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A5D-412C-A463-ECC40E0E93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006582432"/>
        <c:axId val="190053920"/>
      </c:lineChart>
      <c:catAx>
        <c:axId val="1006582432"/>
        <c:scaling>
          <c:orientation val="minMax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SV"/>
          </a:p>
        </c:txPr>
        <c:crossAx val="190053920"/>
        <c:crosses val="autoZero"/>
        <c:auto val="1"/>
        <c:lblAlgn val="ctr"/>
        <c:lblOffset val="100"/>
        <c:noMultiLvlLbl val="0"/>
      </c:catAx>
      <c:valAx>
        <c:axId val="1900539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SV"/>
          </a:p>
        </c:txPr>
        <c:crossAx val="10065824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SV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SV"/>
              <a:t>IVAE Industria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SV"/>
        </a:p>
      </c:txPr>
    </c:title>
    <c:autoTitleDeleted val="0"/>
    <c:plotArea>
      <c:layout/>
      <c:lineChart>
        <c:grouping val="standard"/>
        <c:varyColors val="0"/>
        <c:ser>
          <c:idx val="1"/>
          <c:order val="0"/>
          <c:tx>
            <c:v>tasa intermensual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'indice industria'!$A$39:$A$185</c:f>
              <c:numCache>
                <c:formatCode>mmm\-yy</c:formatCode>
                <c:ptCount val="147"/>
                <c:pt idx="0">
                  <c:v>39448</c:v>
                </c:pt>
                <c:pt idx="1">
                  <c:v>39479</c:v>
                </c:pt>
                <c:pt idx="2">
                  <c:v>39508</c:v>
                </c:pt>
                <c:pt idx="3">
                  <c:v>39539</c:v>
                </c:pt>
                <c:pt idx="4">
                  <c:v>39569</c:v>
                </c:pt>
                <c:pt idx="5">
                  <c:v>39600</c:v>
                </c:pt>
                <c:pt idx="6">
                  <c:v>39630</c:v>
                </c:pt>
                <c:pt idx="7">
                  <c:v>39661</c:v>
                </c:pt>
                <c:pt idx="8">
                  <c:v>39692</c:v>
                </c:pt>
                <c:pt idx="9">
                  <c:v>39722</c:v>
                </c:pt>
                <c:pt idx="10">
                  <c:v>39753</c:v>
                </c:pt>
                <c:pt idx="11">
                  <c:v>39783</c:v>
                </c:pt>
                <c:pt idx="12">
                  <c:v>39814</c:v>
                </c:pt>
                <c:pt idx="13">
                  <c:v>39845</c:v>
                </c:pt>
                <c:pt idx="14">
                  <c:v>39873</c:v>
                </c:pt>
                <c:pt idx="15">
                  <c:v>39904</c:v>
                </c:pt>
                <c:pt idx="16">
                  <c:v>39934</c:v>
                </c:pt>
                <c:pt idx="17">
                  <c:v>39965</c:v>
                </c:pt>
                <c:pt idx="18">
                  <c:v>39995</c:v>
                </c:pt>
                <c:pt idx="19">
                  <c:v>40026</c:v>
                </c:pt>
                <c:pt idx="20">
                  <c:v>40057</c:v>
                </c:pt>
                <c:pt idx="21">
                  <c:v>40087</c:v>
                </c:pt>
                <c:pt idx="22">
                  <c:v>40118</c:v>
                </c:pt>
                <c:pt idx="23">
                  <c:v>40148</c:v>
                </c:pt>
                <c:pt idx="24">
                  <c:v>40179</c:v>
                </c:pt>
                <c:pt idx="25">
                  <c:v>40210</c:v>
                </c:pt>
                <c:pt idx="26">
                  <c:v>40238</c:v>
                </c:pt>
                <c:pt idx="27">
                  <c:v>40269</c:v>
                </c:pt>
                <c:pt idx="28">
                  <c:v>40299</c:v>
                </c:pt>
                <c:pt idx="29">
                  <c:v>40330</c:v>
                </c:pt>
                <c:pt idx="30">
                  <c:v>40360</c:v>
                </c:pt>
                <c:pt idx="31">
                  <c:v>40391</c:v>
                </c:pt>
                <c:pt idx="32">
                  <c:v>40422</c:v>
                </c:pt>
                <c:pt idx="33">
                  <c:v>40452</c:v>
                </c:pt>
                <c:pt idx="34">
                  <c:v>40483</c:v>
                </c:pt>
                <c:pt idx="35">
                  <c:v>40513</c:v>
                </c:pt>
                <c:pt idx="36">
                  <c:v>40544</c:v>
                </c:pt>
                <c:pt idx="37">
                  <c:v>40575</c:v>
                </c:pt>
                <c:pt idx="38">
                  <c:v>40603</c:v>
                </c:pt>
                <c:pt idx="39">
                  <c:v>40634</c:v>
                </c:pt>
                <c:pt idx="40">
                  <c:v>40664</c:v>
                </c:pt>
                <c:pt idx="41">
                  <c:v>40695</c:v>
                </c:pt>
                <c:pt idx="42">
                  <c:v>40725</c:v>
                </c:pt>
                <c:pt idx="43">
                  <c:v>40756</c:v>
                </c:pt>
                <c:pt idx="44">
                  <c:v>40787</c:v>
                </c:pt>
                <c:pt idx="45">
                  <c:v>40817</c:v>
                </c:pt>
                <c:pt idx="46">
                  <c:v>40848</c:v>
                </c:pt>
                <c:pt idx="47">
                  <c:v>40878</c:v>
                </c:pt>
                <c:pt idx="48">
                  <c:v>40909</c:v>
                </c:pt>
                <c:pt idx="49">
                  <c:v>40940</c:v>
                </c:pt>
                <c:pt idx="50">
                  <c:v>40969</c:v>
                </c:pt>
                <c:pt idx="51">
                  <c:v>41000</c:v>
                </c:pt>
                <c:pt idx="52">
                  <c:v>41030</c:v>
                </c:pt>
                <c:pt idx="53">
                  <c:v>41061</c:v>
                </c:pt>
                <c:pt idx="54">
                  <c:v>41091</c:v>
                </c:pt>
                <c:pt idx="55">
                  <c:v>41122</c:v>
                </c:pt>
                <c:pt idx="56">
                  <c:v>41153</c:v>
                </c:pt>
                <c:pt idx="57">
                  <c:v>41183</c:v>
                </c:pt>
                <c:pt idx="58">
                  <c:v>41214</c:v>
                </c:pt>
                <c:pt idx="59">
                  <c:v>41244</c:v>
                </c:pt>
                <c:pt idx="60">
                  <c:v>41275</c:v>
                </c:pt>
                <c:pt idx="61">
                  <c:v>41306</c:v>
                </c:pt>
                <c:pt idx="62">
                  <c:v>41334</c:v>
                </c:pt>
                <c:pt idx="63">
                  <c:v>41365</c:v>
                </c:pt>
                <c:pt idx="64">
                  <c:v>41395</c:v>
                </c:pt>
                <c:pt idx="65">
                  <c:v>41426</c:v>
                </c:pt>
                <c:pt idx="66">
                  <c:v>41456</c:v>
                </c:pt>
                <c:pt idx="67">
                  <c:v>41487</c:v>
                </c:pt>
                <c:pt idx="68">
                  <c:v>41518</c:v>
                </c:pt>
                <c:pt idx="69">
                  <c:v>41548</c:v>
                </c:pt>
                <c:pt idx="70">
                  <c:v>41579</c:v>
                </c:pt>
                <c:pt idx="71">
                  <c:v>41609</c:v>
                </c:pt>
                <c:pt idx="72">
                  <c:v>41640</c:v>
                </c:pt>
                <c:pt idx="73">
                  <c:v>41671</c:v>
                </c:pt>
                <c:pt idx="74">
                  <c:v>41699</c:v>
                </c:pt>
                <c:pt idx="75">
                  <c:v>41730</c:v>
                </c:pt>
                <c:pt idx="76">
                  <c:v>41760</c:v>
                </c:pt>
                <c:pt idx="77">
                  <c:v>41791</c:v>
                </c:pt>
                <c:pt idx="78">
                  <c:v>41821</c:v>
                </c:pt>
                <c:pt idx="79">
                  <c:v>41852</c:v>
                </c:pt>
                <c:pt idx="80">
                  <c:v>41883</c:v>
                </c:pt>
                <c:pt idx="81">
                  <c:v>41913</c:v>
                </c:pt>
                <c:pt idx="82">
                  <c:v>41944</c:v>
                </c:pt>
                <c:pt idx="83">
                  <c:v>41974</c:v>
                </c:pt>
                <c:pt idx="84">
                  <c:v>42005</c:v>
                </c:pt>
                <c:pt idx="85">
                  <c:v>42036</c:v>
                </c:pt>
                <c:pt idx="86">
                  <c:v>42064</c:v>
                </c:pt>
                <c:pt idx="87">
                  <c:v>42095</c:v>
                </c:pt>
                <c:pt idx="88">
                  <c:v>42125</c:v>
                </c:pt>
                <c:pt idx="89">
                  <c:v>42156</c:v>
                </c:pt>
                <c:pt idx="90">
                  <c:v>42186</c:v>
                </c:pt>
                <c:pt idx="91">
                  <c:v>42217</c:v>
                </c:pt>
                <c:pt idx="92">
                  <c:v>42248</c:v>
                </c:pt>
                <c:pt idx="93">
                  <c:v>42278</c:v>
                </c:pt>
                <c:pt idx="94">
                  <c:v>42309</c:v>
                </c:pt>
                <c:pt idx="95">
                  <c:v>42339</c:v>
                </c:pt>
                <c:pt idx="96">
                  <c:v>42370</c:v>
                </c:pt>
                <c:pt idx="97">
                  <c:v>42401</c:v>
                </c:pt>
                <c:pt idx="98">
                  <c:v>42430</c:v>
                </c:pt>
                <c:pt idx="99">
                  <c:v>42461</c:v>
                </c:pt>
                <c:pt idx="100">
                  <c:v>42491</c:v>
                </c:pt>
                <c:pt idx="101">
                  <c:v>42522</c:v>
                </c:pt>
                <c:pt idx="102">
                  <c:v>42552</c:v>
                </c:pt>
                <c:pt idx="103">
                  <c:v>42583</c:v>
                </c:pt>
                <c:pt idx="104">
                  <c:v>42614</c:v>
                </c:pt>
                <c:pt idx="105">
                  <c:v>42644</c:v>
                </c:pt>
                <c:pt idx="106">
                  <c:v>42675</c:v>
                </c:pt>
                <c:pt idx="107">
                  <c:v>42705</c:v>
                </c:pt>
                <c:pt idx="108">
                  <c:v>42736</c:v>
                </c:pt>
                <c:pt idx="109">
                  <c:v>42767</c:v>
                </c:pt>
                <c:pt idx="110">
                  <c:v>42795</c:v>
                </c:pt>
                <c:pt idx="111">
                  <c:v>42826</c:v>
                </c:pt>
                <c:pt idx="112">
                  <c:v>42856</c:v>
                </c:pt>
                <c:pt idx="113">
                  <c:v>42887</c:v>
                </c:pt>
                <c:pt idx="114">
                  <c:v>42917</c:v>
                </c:pt>
                <c:pt idx="115">
                  <c:v>42948</c:v>
                </c:pt>
                <c:pt idx="116">
                  <c:v>42979</c:v>
                </c:pt>
                <c:pt idx="117">
                  <c:v>43009</c:v>
                </c:pt>
                <c:pt idx="118">
                  <c:v>43040</c:v>
                </c:pt>
                <c:pt idx="119">
                  <c:v>43070</c:v>
                </c:pt>
                <c:pt idx="120">
                  <c:v>43101</c:v>
                </c:pt>
                <c:pt idx="121">
                  <c:v>43132</c:v>
                </c:pt>
                <c:pt idx="122">
                  <c:v>43160</c:v>
                </c:pt>
                <c:pt idx="123">
                  <c:v>43191</c:v>
                </c:pt>
                <c:pt idx="124">
                  <c:v>43221</c:v>
                </c:pt>
                <c:pt idx="125">
                  <c:v>43252</c:v>
                </c:pt>
                <c:pt idx="126">
                  <c:v>43282</c:v>
                </c:pt>
                <c:pt idx="127">
                  <c:v>43313</c:v>
                </c:pt>
                <c:pt idx="128">
                  <c:v>43344</c:v>
                </c:pt>
                <c:pt idx="129">
                  <c:v>43374</c:v>
                </c:pt>
                <c:pt idx="130">
                  <c:v>43405</c:v>
                </c:pt>
                <c:pt idx="131">
                  <c:v>43435</c:v>
                </c:pt>
                <c:pt idx="132">
                  <c:v>43466</c:v>
                </c:pt>
                <c:pt idx="133">
                  <c:v>43497</c:v>
                </c:pt>
                <c:pt idx="134">
                  <c:v>43525</c:v>
                </c:pt>
                <c:pt idx="135">
                  <c:v>43556</c:v>
                </c:pt>
                <c:pt idx="136">
                  <c:v>43586</c:v>
                </c:pt>
                <c:pt idx="137">
                  <c:v>43617</c:v>
                </c:pt>
                <c:pt idx="138">
                  <c:v>43647</c:v>
                </c:pt>
                <c:pt idx="139">
                  <c:v>43678</c:v>
                </c:pt>
                <c:pt idx="140">
                  <c:v>43709</c:v>
                </c:pt>
                <c:pt idx="141">
                  <c:v>43739</c:v>
                </c:pt>
                <c:pt idx="142">
                  <c:v>43770</c:v>
                </c:pt>
                <c:pt idx="143">
                  <c:v>43800</c:v>
                </c:pt>
                <c:pt idx="144">
                  <c:v>43831</c:v>
                </c:pt>
                <c:pt idx="145">
                  <c:v>43862</c:v>
                </c:pt>
                <c:pt idx="146">
                  <c:v>43891</c:v>
                </c:pt>
              </c:numCache>
            </c:numRef>
          </c:cat>
          <c:val>
            <c:numRef>
              <c:f>'indice industria'!$E$39:$E$185</c:f>
              <c:numCache>
                <c:formatCode>0.0</c:formatCode>
                <c:ptCount val="147"/>
                <c:pt idx="0">
                  <c:v>-5.010848228122744</c:v>
                </c:pt>
                <c:pt idx="1">
                  <c:v>3.7198172721339962</c:v>
                </c:pt>
                <c:pt idx="2">
                  <c:v>-1.0067114093959662</c:v>
                </c:pt>
                <c:pt idx="3">
                  <c:v>2.7436440677965912</c:v>
                </c:pt>
                <c:pt idx="4">
                  <c:v>-2.9178265800598013</c:v>
                </c:pt>
                <c:pt idx="5">
                  <c:v>0.50977060322854317</c:v>
                </c:pt>
                <c:pt idx="6">
                  <c:v>-0.5494505494505475</c:v>
                </c:pt>
                <c:pt idx="7">
                  <c:v>4.1117722056948525</c:v>
                </c:pt>
                <c:pt idx="8">
                  <c:v>-0.7653842228798835</c:v>
                </c:pt>
                <c:pt idx="9">
                  <c:v>-2.6018099547511331</c:v>
                </c:pt>
                <c:pt idx="10">
                  <c:v>-3.2942667089008504</c:v>
                </c:pt>
                <c:pt idx="11">
                  <c:v>0.75335735342285659</c:v>
                </c:pt>
                <c:pt idx="12">
                  <c:v>-2.6332899869961013</c:v>
                </c:pt>
                <c:pt idx="13">
                  <c:v>-0.80133555926543698</c:v>
                </c:pt>
                <c:pt idx="14">
                  <c:v>0.81902838550431678</c:v>
                </c:pt>
                <c:pt idx="15">
                  <c:v>1.8473180503004727</c:v>
                </c:pt>
                <c:pt idx="16">
                  <c:v>-0.50262237762237483</c:v>
                </c:pt>
                <c:pt idx="17">
                  <c:v>1.75708324181858</c:v>
                </c:pt>
                <c:pt idx="18">
                  <c:v>-6.9501402978631504</c:v>
                </c:pt>
                <c:pt idx="19">
                  <c:v>1.3801902110879061</c:v>
                </c:pt>
                <c:pt idx="20">
                  <c:v>2.1393433245624038</c:v>
                </c:pt>
                <c:pt idx="21">
                  <c:v>0.25761648745519228</c:v>
                </c:pt>
                <c:pt idx="22">
                  <c:v>1.9662607529884912</c:v>
                </c:pt>
                <c:pt idx="23">
                  <c:v>-1.6106058945984381</c:v>
                </c:pt>
                <c:pt idx="24">
                  <c:v>2.2494432071269443</c:v>
                </c:pt>
                <c:pt idx="25">
                  <c:v>0.57721629274667396</c:v>
                </c:pt>
                <c:pt idx="26">
                  <c:v>-2.0465619924201373</c:v>
                </c:pt>
                <c:pt idx="27">
                  <c:v>0.38691134202963884</c:v>
                </c:pt>
                <c:pt idx="28">
                  <c:v>0.3193480894174483</c:v>
                </c:pt>
                <c:pt idx="29">
                  <c:v>-0.69154774972557398</c:v>
                </c:pt>
                <c:pt idx="30">
                  <c:v>1.9122361003647725</c:v>
                </c:pt>
                <c:pt idx="31">
                  <c:v>0.41214750542299949</c:v>
                </c:pt>
                <c:pt idx="32">
                  <c:v>-2.0738820479585196</c:v>
                </c:pt>
                <c:pt idx="33">
                  <c:v>2.978160158835208</c:v>
                </c:pt>
                <c:pt idx="34">
                  <c:v>-0.66409597257927055</c:v>
                </c:pt>
                <c:pt idx="35">
                  <c:v>-2.4477032564157786</c:v>
                </c:pt>
                <c:pt idx="36">
                  <c:v>4.4324085332154262</c:v>
                </c:pt>
                <c:pt idx="37">
                  <c:v>0.71972904318373665</c:v>
                </c:pt>
                <c:pt idx="38">
                  <c:v>1.0403530895334301</c:v>
                </c:pt>
                <c:pt idx="39">
                  <c:v>1.060842433697351</c:v>
                </c:pt>
                <c:pt idx="40">
                  <c:v>0.53514459195225239</c:v>
                </c:pt>
                <c:pt idx="41">
                  <c:v>-0.82915344456956364</c:v>
                </c:pt>
                <c:pt idx="42">
                  <c:v>-2.0540875309661422</c:v>
                </c:pt>
                <c:pt idx="43">
                  <c:v>-0.21077036568658558</c:v>
                </c:pt>
                <c:pt idx="44">
                  <c:v>1.4996303727954352</c:v>
                </c:pt>
                <c:pt idx="45">
                  <c:v>-4.9838726459265459</c:v>
                </c:pt>
                <c:pt idx="46">
                  <c:v>6.8112133158125365</c:v>
                </c:pt>
                <c:pt idx="47">
                  <c:v>0.15378306335860348</c:v>
                </c:pt>
                <c:pt idx="48">
                  <c:v>-0.9008086805200044</c:v>
                </c:pt>
                <c:pt idx="49">
                  <c:v>0.45449850222083477</c:v>
                </c:pt>
                <c:pt idx="50">
                  <c:v>-1.4087403598971759</c:v>
                </c:pt>
                <c:pt idx="51">
                  <c:v>0.83437630371299143</c:v>
                </c:pt>
                <c:pt idx="52">
                  <c:v>0.84815887463798312</c:v>
                </c:pt>
                <c:pt idx="53">
                  <c:v>-5.128205128205332E-2</c:v>
                </c:pt>
                <c:pt idx="54">
                  <c:v>-0.17444843509492047</c:v>
                </c:pt>
                <c:pt idx="55">
                  <c:v>5.1398026315796486E-2</c:v>
                </c:pt>
                <c:pt idx="56">
                  <c:v>0.53426487208465545</c:v>
                </c:pt>
                <c:pt idx="57">
                  <c:v>-0.21461420541645237</c:v>
                </c:pt>
                <c:pt idx="58">
                  <c:v>-0.14338385907415319</c:v>
                </c:pt>
                <c:pt idx="59">
                  <c:v>-0.45128205128205368</c:v>
                </c:pt>
                <c:pt idx="60">
                  <c:v>3.2660210179270566</c:v>
                </c:pt>
                <c:pt idx="61">
                  <c:v>-3.2126109947121617</c:v>
                </c:pt>
                <c:pt idx="62">
                  <c:v>-1.1029790743222412</c:v>
                </c:pt>
                <c:pt idx="63">
                  <c:v>0.69835313737753868</c:v>
                </c:pt>
                <c:pt idx="64">
                  <c:v>-0.25877238381120105</c:v>
                </c:pt>
                <c:pt idx="65">
                  <c:v>0.19717725197176961</c:v>
                </c:pt>
                <c:pt idx="66">
                  <c:v>0.80787156913515457</c:v>
                </c:pt>
                <c:pt idx="67">
                  <c:v>-0.32877838282132643</c:v>
                </c:pt>
                <c:pt idx="68">
                  <c:v>0.48448613544995744</c:v>
                </c:pt>
                <c:pt idx="69">
                  <c:v>-0.57447681575708565</c:v>
                </c:pt>
                <c:pt idx="70">
                  <c:v>-0.17540239372678679</c:v>
                </c:pt>
                <c:pt idx="71">
                  <c:v>3.1731266149870763</c:v>
                </c:pt>
                <c:pt idx="72">
                  <c:v>-2.0136245241434536</c:v>
                </c:pt>
                <c:pt idx="73">
                  <c:v>1.124629383498621</c:v>
                </c:pt>
                <c:pt idx="74">
                  <c:v>0.71782428470328341</c:v>
                </c:pt>
                <c:pt idx="75">
                  <c:v>0.27102991367193852</c:v>
                </c:pt>
                <c:pt idx="76">
                  <c:v>-0.21023125437981127</c:v>
                </c:pt>
                <c:pt idx="77">
                  <c:v>0.33105939004816065</c:v>
                </c:pt>
                <c:pt idx="78">
                  <c:v>1.6798320167983105</c:v>
                </c:pt>
                <c:pt idx="79">
                  <c:v>-2.2617759858393094</c:v>
                </c:pt>
                <c:pt idx="80">
                  <c:v>0.81497132508301373</c:v>
                </c:pt>
                <c:pt idx="81">
                  <c:v>0.48902195608782062</c:v>
                </c:pt>
                <c:pt idx="82">
                  <c:v>0.86403813685569375</c:v>
                </c:pt>
                <c:pt idx="83">
                  <c:v>-0.9944860181173687</c:v>
                </c:pt>
                <c:pt idx="84">
                  <c:v>0.2287419194430651</c:v>
                </c:pt>
                <c:pt idx="85">
                  <c:v>-1.7662234570351321</c:v>
                </c:pt>
                <c:pt idx="86">
                  <c:v>3.323232323232328</c:v>
                </c:pt>
                <c:pt idx="87">
                  <c:v>0.34216443445107547</c:v>
                </c:pt>
                <c:pt idx="88">
                  <c:v>-0.70148090413094666</c:v>
                </c:pt>
                <c:pt idx="89">
                  <c:v>-1.354003139717419</c:v>
                </c:pt>
                <c:pt idx="90">
                  <c:v>-4.97314501690993E-2</c:v>
                </c:pt>
                <c:pt idx="91">
                  <c:v>0.40800079609912832</c:v>
                </c:pt>
                <c:pt idx="92">
                  <c:v>-6.9375619425182666E-2</c:v>
                </c:pt>
                <c:pt idx="93">
                  <c:v>3.292670832093636</c:v>
                </c:pt>
                <c:pt idx="94">
                  <c:v>4.291886701872305</c:v>
                </c:pt>
                <c:pt idx="95">
                  <c:v>-4.9806665439145696</c:v>
                </c:pt>
                <c:pt idx="96">
                  <c:v>0.38755934502470168</c:v>
                </c:pt>
                <c:pt idx="97">
                  <c:v>-4.3335585368207692</c:v>
                </c:pt>
                <c:pt idx="98">
                  <c:v>1.4931396287328313</c:v>
                </c:pt>
                <c:pt idx="99">
                  <c:v>3.5984095427435525</c:v>
                </c:pt>
                <c:pt idx="100">
                  <c:v>-0.11514104778354017</c:v>
                </c:pt>
                <c:pt idx="101">
                  <c:v>-0.52833813640730254</c:v>
                </c:pt>
                <c:pt idx="102">
                  <c:v>-0.35731530661515798</c:v>
                </c:pt>
                <c:pt idx="103">
                  <c:v>1.133940686179491</c:v>
                </c:pt>
                <c:pt idx="104">
                  <c:v>-0.277910876856724</c:v>
                </c:pt>
                <c:pt idx="105">
                  <c:v>0.68229867384201892</c:v>
                </c:pt>
                <c:pt idx="106">
                  <c:v>-3.3788298176958942</c:v>
                </c:pt>
                <c:pt idx="107">
                  <c:v>2.8153709374691305</c:v>
                </c:pt>
                <c:pt idx="108">
                  <c:v>-0.76863950807071202</c:v>
                </c:pt>
                <c:pt idx="109">
                  <c:v>-0.89078233927188943</c:v>
                </c:pt>
                <c:pt idx="110">
                  <c:v>2.5205158264947292</c:v>
                </c:pt>
                <c:pt idx="111">
                  <c:v>-2.6777206022489008</c:v>
                </c:pt>
                <c:pt idx="112">
                  <c:v>1.0281014393420218</c:v>
                </c:pt>
                <c:pt idx="113">
                  <c:v>3.6538088776894684</c:v>
                </c:pt>
                <c:pt idx="114">
                  <c:v>-3.066853669939229</c:v>
                </c:pt>
                <c:pt idx="115">
                  <c:v>0.50159158869489406</c:v>
                </c:pt>
                <c:pt idx="116">
                  <c:v>1.4204818120741036</c:v>
                </c:pt>
                <c:pt idx="117">
                  <c:v>-0.53941516040504345</c:v>
                </c:pt>
                <c:pt idx="118">
                  <c:v>1.2178877259752641</c:v>
                </c:pt>
                <c:pt idx="119">
                  <c:v>4.7001316036854313E-2</c:v>
                </c:pt>
                <c:pt idx="120">
                  <c:v>-0.32885464624636818</c:v>
                </c:pt>
                <c:pt idx="121">
                  <c:v>1.4423076923076872</c:v>
                </c:pt>
                <c:pt idx="122">
                  <c:v>-0.58544744912182312</c:v>
                </c:pt>
                <c:pt idx="123">
                  <c:v>-1.6451673209945783</c:v>
                </c:pt>
                <c:pt idx="124">
                  <c:v>0.21858962174492458</c:v>
                </c:pt>
                <c:pt idx="125">
                  <c:v>5.6899004267418896E-2</c:v>
                </c:pt>
                <c:pt idx="126">
                  <c:v>9.4777746185048528E-3</c:v>
                </c:pt>
                <c:pt idx="127">
                  <c:v>1.9332827899924299</c:v>
                </c:pt>
                <c:pt idx="128">
                  <c:v>-0.52063964298996179</c:v>
                </c:pt>
                <c:pt idx="129">
                  <c:v>-0.76635514018691397</c:v>
                </c:pt>
                <c:pt idx="130">
                  <c:v>0.32021096251646508</c:v>
                </c:pt>
                <c:pt idx="131">
                  <c:v>1.220428088621861</c:v>
                </c:pt>
                <c:pt idx="132">
                  <c:v>-9.2747171211271517E-2</c:v>
                </c:pt>
                <c:pt idx="133">
                  <c:v>1.2532491645005583</c:v>
                </c:pt>
                <c:pt idx="134">
                  <c:v>-0.26588429448977102</c:v>
                </c:pt>
                <c:pt idx="135">
                  <c:v>-0.32175032175031371</c:v>
                </c:pt>
                <c:pt idx="136">
                  <c:v>-1.0513695471732865</c:v>
                </c:pt>
                <c:pt idx="137">
                  <c:v>1.6497343648056662</c:v>
                </c:pt>
                <c:pt idx="138">
                  <c:v>0.55015587749862593</c:v>
                </c:pt>
                <c:pt idx="139">
                  <c:v>-0.93926682473098877</c:v>
                </c:pt>
                <c:pt idx="140">
                  <c:v>1.1599005799503015</c:v>
                </c:pt>
                <c:pt idx="141">
                  <c:v>3.6400036400041635E-2</c:v>
                </c:pt>
                <c:pt idx="142">
                  <c:v>0.58218866551440485</c:v>
                </c:pt>
                <c:pt idx="143">
                  <c:v>-0.65117120376232407</c:v>
                </c:pt>
                <c:pt idx="144">
                  <c:v>-1.1106053709604047</c:v>
                </c:pt>
                <c:pt idx="145">
                  <c:v>3.0654515327257714</c:v>
                </c:pt>
                <c:pt idx="146">
                  <c:v>-10.485887817077522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5A3-422C-8209-E3301D2079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78849792"/>
        <c:axId val="1550039968"/>
      </c:lineChart>
      <c:dateAx>
        <c:axId val="1378849792"/>
        <c:scaling>
          <c:orientation val="minMax"/>
        </c:scaling>
        <c:delete val="0"/>
        <c:axPos val="b"/>
        <c:numFmt formatCode="mmm\-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SV"/>
          </a:p>
        </c:txPr>
        <c:crossAx val="1550039968"/>
        <c:crosses val="autoZero"/>
        <c:auto val="1"/>
        <c:lblOffset val="100"/>
        <c:baseTimeUnit val="months"/>
      </c:dateAx>
      <c:valAx>
        <c:axId val="15500399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SV"/>
          </a:p>
        </c:txPr>
        <c:crossAx val="13788497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SV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SV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SV"/>
              <a:t>IVAE construcción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SV"/>
        </a:p>
      </c:txPr>
    </c:title>
    <c:autoTitleDeleted val="0"/>
    <c:plotArea>
      <c:layout/>
      <c:lineChart>
        <c:grouping val="standard"/>
        <c:varyColors val="0"/>
        <c:ser>
          <c:idx val="1"/>
          <c:order val="0"/>
          <c:tx>
            <c:v>tasa intermensual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construccion!$A$39:$A$185</c:f>
              <c:numCache>
                <c:formatCode>mmm\-yy</c:formatCode>
                <c:ptCount val="147"/>
                <c:pt idx="0">
                  <c:v>39448</c:v>
                </c:pt>
                <c:pt idx="1">
                  <c:v>39479</c:v>
                </c:pt>
                <c:pt idx="2">
                  <c:v>39508</c:v>
                </c:pt>
                <c:pt idx="3">
                  <c:v>39539</c:v>
                </c:pt>
                <c:pt idx="4">
                  <c:v>39569</c:v>
                </c:pt>
                <c:pt idx="5">
                  <c:v>39600</c:v>
                </c:pt>
                <c:pt idx="6">
                  <c:v>39630</c:v>
                </c:pt>
                <c:pt idx="7">
                  <c:v>39661</c:v>
                </c:pt>
                <c:pt idx="8">
                  <c:v>39692</c:v>
                </c:pt>
                <c:pt idx="9">
                  <c:v>39722</c:v>
                </c:pt>
                <c:pt idx="10">
                  <c:v>39753</c:v>
                </c:pt>
                <c:pt idx="11">
                  <c:v>39783</c:v>
                </c:pt>
                <c:pt idx="12">
                  <c:v>39814</c:v>
                </c:pt>
                <c:pt idx="13">
                  <c:v>39845</c:v>
                </c:pt>
                <c:pt idx="14">
                  <c:v>39873</c:v>
                </c:pt>
                <c:pt idx="15">
                  <c:v>39904</c:v>
                </c:pt>
                <c:pt idx="16">
                  <c:v>39934</c:v>
                </c:pt>
                <c:pt idx="17">
                  <c:v>39965</c:v>
                </c:pt>
                <c:pt idx="18">
                  <c:v>39995</c:v>
                </c:pt>
                <c:pt idx="19">
                  <c:v>40026</c:v>
                </c:pt>
                <c:pt idx="20">
                  <c:v>40057</c:v>
                </c:pt>
                <c:pt idx="21">
                  <c:v>40087</c:v>
                </c:pt>
                <c:pt idx="22">
                  <c:v>40118</c:v>
                </c:pt>
                <c:pt idx="23">
                  <c:v>40148</c:v>
                </c:pt>
                <c:pt idx="24">
                  <c:v>40179</c:v>
                </c:pt>
                <c:pt idx="25">
                  <c:v>40210</c:v>
                </c:pt>
                <c:pt idx="26">
                  <c:v>40238</c:v>
                </c:pt>
                <c:pt idx="27">
                  <c:v>40269</c:v>
                </c:pt>
                <c:pt idx="28">
                  <c:v>40299</c:v>
                </c:pt>
                <c:pt idx="29">
                  <c:v>40330</c:v>
                </c:pt>
                <c:pt idx="30">
                  <c:v>40360</c:v>
                </c:pt>
                <c:pt idx="31">
                  <c:v>40391</c:v>
                </c:pt>
                <c:pt idx="32">
                  <c:v>40422</c:v>
                </c:pt>
                <c:pt idx="33">
                  <c:v>40452</c:v>
                </c:pt>
                <c:pt idx="34">
                  <c:v>40483</c:v>
                </c:pt>
                <c:pt idx="35">
                  <c:v>40513</c:v>
                </c:pt>
                <c:pt idx="36">
                  <c:v>40544</c:v>
                </c:pt>
                <c:pt idx="37">
                  <c:v>40575</c:v>
                </c:pt>
                <c:pt idx="38">
                  <c:v>40603</c:v>
                </c:pt>
                <c:pt idx="39">
                  <c:v>40634</c:v>
                </c:pt>
                <c:pt idx="40">
                  <c:v>40664</c:v>
                </c:pt>
                <c:pt idx="41">
                  <c:v>40695</c:v>
                </c:pt>
                <c:pt idx="42">
                  <c:v>40725</c:v>
                </c:pt>
                <c:pt idx="43">
                  <c:v>40756</c:v>
                </c:pt>
                <c:pt idx="44">
                  <c:v>40787</c:v>
                </c:pt>
                <c:pt idx="45">
                  <c:v>40817</c:v>
                </c:pt>
                <c:pt idx="46">
                  <c:v>40848</c:v>
                </c:pt>
                <c:pt idx="47">
                  <c:v>40878</c:v>
                </c:pt>
                <c:pt idx="48">
                  <c:v>40909</c:v>
                </c:pt>
                <c:pt idx="49">
                  <c:v>40940</c:v>
                </c:pt>
                <c:pt idx="50">
                  <c:v>40969</c:v>
                </c:pt>
                <c:pt idx="51">
                  <c:v>41000</c:v>
                </c:pt>
                <c:pt idx="52">
                  <c:v>41030</c:v>
                </c:pt>
                <c:pt idx="53">
                  <c:v>41061</c:v>
                </c:pt>
                <c:pt idx="54">
                  <c:v>41091</c:v>
                </c:pt>
                <c:pt idx="55">
                  <c:v>41122</c:v>
                </c:pt>
                <c:pt idx="56">
                  <c:v>41153</c:v>
                </c:pt>
                <c:pt idx="57">
                  <c:v>41183</c:v>
                </c:pt>
                <c:pt idx="58">
                  <c:v>41214</c:v>
                </c:pt>
                <c:pt idx="59">
                  <c:v>41244</c:v>
                </c:pt>
                <c:pt idx="60">
                  <c:v>41275</c:v>
                </c:pt>
                <c:pt idx="61">
                  <c:v>41306</c:v>
                </c:pt>
                <c:pt idx="62">
                  <c:v>41334</c:v>
                </c:pt>
                <c:pt idx="63">
                  <c:v>41365</c:v>
                </c:pt>
                <c:pt idx="64">
                  <c:v>41395</c:v>
                </c:pt>
                <c:pt idx="65">
                  <c:v>41426</c:v>
                </c:pt>
                <c:pt idx="66">
                  <c:v>41456</c:v>
                </c:pt>
                <c:pt idx="67">
                  <c:v>41487</c:v>
                </c:pt>
                <c:pt idx="68">
                  <c:v>41518</c:v>
                </c:pt>
                <c:pt idx="69">
                  <c:v>41548</c:v>
                </c:pt>
                <c:pt idx="70">
                  <c:v>41579</c:v>
                </c:pt>
                <c:pt idx="71">
                  <c:v>41609</c:v>
                </c:pt>
                <c:pt idx="72">
                  <c:v>41640</c:v>
                </c:pt>
                <c:pt idx="73">
                  <c:v>41671</c:v>
                </c:pt>
                <c:pt idx="74">
                  <c:v>41699</c:v>
                </c:pt>
                <c:pt idx="75">
                  <c:v>41730</c:v>
                </c:pt>
                <c:pt idx="76">
                  <c:v>41760</c:v>
                </c:pt>
                <c:pt idx="77">
                  <c:v>41791</c:v>
                </c:pt>
                <c:pt idx="78">
                  <c:v>41821</c:v>
                </c:pt>
                <c:pt idx="79">
                  <c:v>41852</c:v>
                </c:pt>
                <c:pt idx="80">
                  <c:v>41883</c:v>
                </c:pt>
                <c:pt idx="81">
                  <c:v>41913</c:v>
                </c:pt>
                <c:pt idx="82">
                  <c:v>41944</c:v>
                </c:pt>
                <c:pt idx="83">
                  <c:v>41974</c:v>
                </c:pt>
                <c:pt idx="84">
                  <c:v>42005</c:v>
                </c:pt>
                <c:pt idx="85">
                  <c:v>42036</c:v>
                </c:pt>
                <c:pt idx="86">
                  <c:v>42064</c:v>
                </c:pt>
                <c:pt idx="87">
                  <c:v>42095</c:v>
                </c:pt>
                <c:pt idx="88">
                  <c:v>42125</c:v>
                </c:pt>
                <c:pt idx="89">
                  <c:v>42156</c:v>
                </c:pt>
                <c:pt idx="90">
                  <c:v>42186</c:v>
                </c:pt>
                <c:pt idx="91">
                  <c:v>42217</c:v>
                </c:pt>
                <c:pt idx="92">
                  <c:v>42248</c:v>
                </c:pt>
                <c:pt idx="93">
                  <c:v>42278</c:v>
                </c:pt>
                <c:pt idx="94">
                  <c:v>42309</c:v>
                </c:pt>
                <c:pt idx="95">
                  <c:v>42339</c:v>
                </c:pt>
                <c:pt idx="96">
                  <c:v>42370</c:v>
                </c:pt>
                <c:pt idx="97">
                  <c:v>42401</c:v>
                </c:pt>
                <c:pt idx="98">
                  <c:v>42430</c:v>
                </c:pt>
                <c:pt idx="99">
                  <c:v>42461</c:v>
                </c:pt>
                <c:pt idx="100">
                  <c:v>42491</c:v>
                </c:pt>
                <c:pt idx="101">
                  <c:v>42522</c:v>
                </c:pt>
                <c:pt idx="102">
                  <c:v>42552</c:v>
                </c:pt>
                <c:pt idx="103">
                  <c:v>42583</c:v>
                </c:pt>
                <c:pt idx="104">
                  <c:v>42614</c:v>
                </c:pt>
                <c:pt idx="105">
                  <c:v>42644</c:v>
                </c:pt>
                <c:pt idx="106">
                  <c:v>42675</c:v>
                </c:pt>
                <c:pt idx="107">
                  <c:v>42705</c:v>
                </c:pt>
                <c:pt idx="108">
                  <c:v>42736</c:v>
                </c:pt>
                <c:pt idx="109">
                  <c:v>42767</c:v>
                </c:pt>
                <c:pt idx="110">
                  <c:v>42795</c:v>
                </c:pt>
                <c:pt idx="111">
                  <c:v>42826</c:v>
                </c:pt>
                <c:pt idx="112">
                  <c:v>42856</c:v>
                </c:pt>
                <c:pt idx="113">
                  <c:v>42887</c:v>
                </c:pt>
                <c:pt idx="114">
                  <c:v>42917</c:v>
                </c:pt>
                <c:pt idx="115">
                  <c:v>42948</c:v>
                </c:pt>
                <c:pt idx="116">
                  <c:v>42979</c:v>
                </c:pt>
                <c:pt idx="117">
                  <c:v>43009</c:v>
                </c:pt>
                <c:pt idx="118">
                  <c:v>43040</c:v>
                </c:pt>
                <c:pt idx="119">
                  <c:v>43070</c:v>
                </c:pt>
                <c:pt idx="120">
                  <c:v>43101</c:v>
                </c:pt>
                <c:pt idx="121">
                  <c:v>43132</c:v>
                </c:pt>
                <c:pt idx="122">
                  <c:v>43160</c:v>
                </c:pt>
                <c:pt idx="123">
                  <c:v>43191</c:v>
                </c:pt>
                <c:pt idx="124">
                  <c:v>43221</c:v>
                </c:pt>
                <c:pt idx="125">
                  <c:v>43252</c:v>
                </c:pt>
                <c:pt idx="126">
                  <c:v>43282</c:v>
                </c:pt>
                <c:pt idx="127">
                  <c:v>43313</c:v>
                </c:pt>
                <c:pt idx="128">
                  <c:v>43344</c:v>
                </c:pt>
                <c:pt idx="129">
                  <c:v>43374</c:v>
                </c:pt>
                <c:pt idx="130">
                  <c:v>43405</c:v>
                </c:pt>
                <c:pt idx="131">
                  <c:v>43435</c:v>
                </c:pt>
                <c:pt idx="132">
                  <c:v>43466</c:v>
                </c:pt>
                <c:pt idx="133">
                  <c:v>43497</c:v>
                </c:pt>
                <c:pt idx="134">
                  <c:v>43525</c:v>
                </c:pt>
                <c:pt idx="135">
                  <c:v>43556</c:v>
                </c:pt>
                <c:pt idx="136">
                  <c:v>43586</c:v>
                </c:pt>
                <c:pt idx="137">
                  <c:v>43617</c:v>
                </c:pt>
                <c:pt idx="138">
                  <c:v>43647</c:v>
                </c:pt>
                <c:pt idx="139">
                  <c:v>43678</c:v>
                </c:pt>
                <c:pt idx="140">
                  <c:v>43709</c:v>
                </c:pt>
                <c:pt idx="141">
                  <c:v>43739</c:v>
                </c:pt>
                <c:pt idx="142">
                  <c:v>43770</c:v>
                </c:pt>
                <c:pt idx="143">
                  <c:v>43800</c:v>
                </c:pt>
                <c:pt idx="144">
                  <c:v>43831</c:v>
                </c:pt>
                <c:pt idx="145">
                  <c:v>43862</c:v>
                </c:pt>
                <c:pt idx="146">
                  <c:v>43891</c:v>
                </c:pt>
              </c:numCache>
            </c:numRef>
          </c:cat>
          <c:val>
            <c:numRef>
              <c:f>construccion!$E$39:$E$185</c:f>
              <c:numCache>
                <c:formatCode>0.0</c:formatCode>
                <c:ptCount val="147"/>
                <c:pt idx="0">
                  <c:v>-0.99866844207723293</c:v>
                </c:pt>
                <c:pt idx="1">
                  <c:v>3.8556377493835337</c:v>
                </c:pt>
                <c:pt idx="2">
                  <c:v>-1.974962227498378</c:v>
                </c:pt>
                <c:pt idx="3">
                  <c:v>12.253660684795765</c:v>
                </c:pt>
                <c:pt idx="4">
                  <c:v>-15.192232247940362</c:v>
                </c:pt>
                <c:pt idx="5">
                  <c:v>-2.3245056088816995</c:v>
                </c:pt>
                <c:pt idx="6">
                  <c:v>3.1730996921619736</c:v>
                </c:pt>
                <c:pt idx="7">
                  <c:v>-4.4985081478081224</c:v>
                </c:pt>
                <c:pt idx="8">
                  <c:v>1.1295361691900929</c:v>
                </c:pt>
                <c:pt idx="9">
                  <c:v>-8.2818441064638755</c:v>
                </c:pt>
                <c:pt idx="10">
                  <c:v>5.0783780282420032</c:v>
                </c:pt>
                <c:pt idx="11">
                  <c:v>-12.119344100604113</c:v>
                </c:pt>
                <c:pt idx="12">
                  <c:v>7.7160493827160392</c:v>
                </c:pt>
                <c:pt idx="13">
                  <c:v>1.2763740557436787</c:v>
                </c:pt>
                <c:pt idx="14">
                  <c:v>-1.504629629629628</c:v>
                </c:pt>
                <c:pt idx="15">
                  <c:v>6.580493537015264</c:v>
                </c:pt>
                <c:pt idx="16">
                  <c:v>-16.146024745804233</c:v>
                </c:pt>
                <c:pt idx="17">
                  <c:v>17.633308984660335</c:v>
                </c:pt>
                <c:pt idx="18">
                  <c:v>-3.5643318430203519</c:v>
                </c:pt>
                <c:pt idx="19">
                  <c:v>0.12878300064391723</c:v>
                </c:pt>
                <c:pt idx="20">
                  <c:v>-9.0032154340824455E-2</c:v>
                </c:pt>
                <c:pt idx="21">
                  <c:v>-6.0762100926879619</c:v>
                </c:pt>
                <c:pt idx="22">
                  <c:v>-10.745614035087703</c:v>
                </c:pt>
                <c:pt idx="23">
                  <c:v>60.580466830466804</c:v>
                </c:pt>
                <c:pt idx="24">
                  <c:v>-41.924070000956291</c:v>
                </c:pt>
                <c:pt idx="25">
                  <c:v>38.00428124485429</c:v>
                </c:pt>
                <c:pt idx="26">
                  <c:v>1.4556735473093996</c:v>
                </c:pt>
                <c:pt idx="27">
                  <c:v>-7.7266846995178273</c:v>
                </c:pt>
                <c:pt idx="28">
                  <c:v>3.046138159571754</c:v>
                </c:pt>
                <c:pt idx="29">
                  <c:v>-0.39579468150895414</c:v>
                </c:pt>
                <c:pt idx="30">
                  <c:v>-3.9612566745312328</c:v>
                </c:pt>
                <c:pt idx="31">
                  <c:v>6.8916472717869048</c:v>
                </c:pt>
                <c:pt idx="32">
                  <c:v>26.212652715616301</c:v>
                </c:pt>
                <c:pt idx="33">
                  <c:v>-19.426873682192834</c:v>
                </c:pt>
                <c:pt idx="34">
                  <c:v>2.2005471630784035</c:v>
                </c:pt>
                <c:pt idx="35">
                  <c:v>8.7639664804469284</c:v>
                </c:pt>
                <c:pt idx="36">
                  <c:v>4.1198501872659055</c:v>
                </c:pt>
                <c:pt idx="37">
                  <c:v>-5.3545734840698795</c:v>
                </c:pt>
                <c:pt idx="38">
                  <c:v>0.62981865566293926</c:v>
                </c:pt>
                <c:pt idx="39">
                  <c:v>-4.9638502212150719</c:v>
                </c:pt>
                <c:pt idx="40">
                  <c:v>11.365958896332472</c:v>
                </c:pt>
                <c:pt idx="41">
                  <c:v>-5.5668841761827075</c:v>
                </c:pt>
                <c:pt idx="42">
                  <c:v>23.169941697257613</c:v>
                </c:pt>
                <c:pt idx="43">
                  <c:v>-12.184431977559596</c:v>
                </c:pt>
                <c:pt idx="44">
                  <c:v>-4.3322020363345981</c:v>
                </c:pt>
                <c:pt idx="45">
                  <c:v>-10.788814691151927</c:v>
                </c:pt>
                <c:pt idx="46">
                  <c:v>0.52631578947368585</c:v>
                </c:pt>
                <c:pt idx="47">
                  <c:v>2.9668411867364686</c:v>
                </c:pt>
                <c:pt idx="48">
                  <c:v>23.69491525423728</c:v>
                </c:pt>
                <c:pt idx="49">
                  <c:v>-9.8291769434548311</c:v>
                </c:pt>
                <c:pt idx="50">
                  <c:v>-2.3199270590618881</c:v>
                </c:pt>
                <c:pt idx="51">
                  <c:v>4.9782202862476588</c:v>
                </c:pt>
                <c:pt idx="52">
                  <c:v>-1.8277020351709083</c:v>
                </c:pt>
                <c:pt idx="53">
                  <c:v>-4.7096709268390935</c:v>
                </c:pt>
                <c:pt idx="54">
                  <c:v>5.8823529411764719</c:v>
                </c:pt>
                <c:pt idx="55">
                  <c:v>-6.7524436465190574</c:v>
                </c:pt>
                <c:pt idx="56">
                  <c:v>-2.3424965236923723</c:v>
                </c:pt>
                <c:pt idx="57">
                  <c:v>8.3132530120481931</c:v>
                </c:pt>
                <c:pt idx="58">
                  <c:v>0.10112245929820851</c:v>
                </c:pt>
                <c:pt idx="59">
                  <c:v>-1.1112233558945306</c:v>
                </c:pt>
                <c:pt idx="60">
                  <c:v>-3.3404842169782345</c:v>
                </c:pt>
                <c:pt idx="61">
                  <c:v>1.0040160642570184</c:v>
                </c:pt>
                <c:pt idx="62">
                  <c:v>9.1032750863241585</c:v>
                </c:pt>
                <c:pt idx="63">
                  <c:v>-6.7804737700201345</c:v>
                </c:pt>
                <c:pt idx="64">
                  <c:v>1.7078189300411495</c:v>
                </c:pt>
                <c:pt idx="65">
                  <c:v>5.3611167307303198</c:v>
                </c:pt>
                <c:pt idx="66">
                  <c:v>-5.4627496159754152</c:v>
                </c:pt>
                <c:pt idx="67">
                  <c:v>2.5489996953386829</c:v>
                </c:pt>
                <c:pt idx="68">
                  <c:v>2.2875816993463971</c:v>
                </c:pt>
                <c:pt idx="69">
                  <c:v>1.6845774034272454</c:v>
                </c:pt>
                <c:pt idx="70">
                  <c:v>-4.7986289631533952</c:v>
                </c:pt>
                <c:pt idx="71">
                  <c:v>16.251625162516259</c:v>
                </c:pt>
                <c:pt idx="72">
                  <c:v>-14.151754989676524</c:v>
                </c:pt>
                <c:pt idx="73">
                  <c:v>3.7979757490730348</c:v>
                </c:pt>
                <c:pt idx="74">
                  <c:v>6.7290982815215283</c:v>
                </c:pt>
                <c:pt idx="75">
                  <c:v>-1.4292175486205316</c:v>
                </c:pt>
                <c:pt idx="76">
                  <c:v>-4.9371386620170599</c:v>
                </c:pt>
                <c:pt idx="77">
                  <c:v>7.0759725842262755</c:v>
                </c:pt>
                <c:pt idx="78">
                  <c:v>-13.162639740353409</c:v>
                </c:pt>
                <c:pt idx="79">
                  <c:v>2.8758305647840654</c:v>
                </c:pt>
                <c:pt idx="80">
                  <c:v>-6.9734584720960724</c:v>
                </c:pt>
                <c:pt idx="81">
                  <c:v>-2.4517248860924323</c:v>
                </c:pt>
                <c:pt idx="82">
                  <c:v>5.1156583629893282</c:v>
                </c:pt>
                <c:pt idx="83">
                  <c:v>-4.1895895048666869</c:v>
                </c:pt>
                <c:pt idx="84">
                  <c:v>9.9050353356890497</c:v>
                </c:pt>
                <c:pt idx="85">
                  <c:v>1.4568471817542505</c:v>
                </c:pt>
                <c:pt idx="86">
                  <c:v>-10.051495345612993</c:v>
                </c:pt>
                <c:pt idx="87">
                  <c:v>4.646042056589228</c:v>
                </c:pt>
                <c:pt idx="88">
                  <c:v>8.4481851657022702</c:v>
                </c:pt>
                <c:pt idx="89">
                  <c:v>-3.3857198292588264</c:v>
                </c:pt>
                <c:pt idx="90">
                  <c:v>12.973190079325224</c:v>
                </c:pt>
                <c:pt idx="91">
                  <c:v>-8.8792107368234063</c:v>
                </c:pt>
                <c:pt idx="92">
                  <c:v>2.9457666796722792</c:v>
                </c:pt>
                <c:pt idx="93">
                  <c:v>-8.8212999810498456</c:v>
                </c:pt>
                <c:pt idx="94">
                  <c:v>-1.1742699781772892</c:v>
                </c:pt>
                <c:pt idx="95">
                  <c:v>-2.1871713985278651</c:v>
                </c:pt>
                <c:pt idx="96">
                  <c:v>7.5682648892711368</c:v>
                </c:pt>
                <c:pt idx="97">
                  <c:v>-0.19988007195682611</c:v>
                </c:pt>
                <c:pt idx="98">
                  <c:v>-1.8425796114560411</c:v>
                </c:pt>
                <c:pt idx="99">
                  <c:v>5.4988777800448974</c:v>
                </c:pt>
                <c:pt idx="100">
                  <c:v>-6.4500531863456168</c:v>
                </c:pt>
                <c:pt idx="101">
                  <c:v>6.7603886706636418</c:v>
                </c:pt>
                <c:pt idx="102">
                  <c:v>-1.9655305964368708</c:v>
                </c:pt>
                <c:pt idx="103">
                  <c:v>2.9333333333333211</c:v>
                </c:pt>
                <c:pt idx="104">
                  <c:v>1.3912876607177216</c:v>
                </c:pt>
                <c:pt idx="105">
                  <c:v>3.4825399829658377</c:v>
                </c:pt>
                <c:pt idx="106">
                  <c:v>-6.0631001371742048</c:v>
                </c:pt>
                <c:pt idx="107">
                  <c:v>0.89563862928350169</c:v>
                </c:pt>
                <c:pt idx="108">
                  <c:v>-7.9313006561173243</c:v>
                </c:pt>
                <c:pt idx="109">
                  <c:v>8.0067071892685036</c:v>
                </c:pt>
                <c:pt idx="110">
                  <c:v>4.9776829031632053</c:v>
                </c:pt>
                <c:pt idx="111">
                  <c:v>-0.7394398742952224</c:v>
                </c:pt>
                <c:pt idx="112">
                  <c:v>2.8866747369401091</c:v>
                </c:pt>
                <c:pt idx="113">
                  <c:v>-4.9325730835369619</c:v>
                </c:pt>
                <c:pt idx="114">
                  <c:v>9.26313785224675</c:v>
                </c:pt>
                <c:pt idx="115">
                  <c:v>-7.641369695913558</c:v>
                </c:pt>
                <c:pt idx="116">
                  <c:v>4.2075471698113098</c:v>
                </c:pt>
                <c:pt idx="117">
                  <c:v>0.23537932283179686</c:v>
                </c:pt>
                <c:pt idx="118">
                  <c:v>-0.85802023121387405</c:v>
                </c:pt>
                <c:pt idx="119">
                  <c:v>5.1289058941422994</c:v>
                </c:pt>
                <c:pt idx="120">
                  <c:v>-4.9826689774696735</c:v>
                </c:pt>
                <c:pt idx="121">
                  <c:v>9.6580027359780996</c:v>
                </c:pt>
                <c:pt idx="122">
                  <c:v>-2.3868928809048451</c:v>
                </c:pt>
                <c:pt idx="123">
                  <c:v>-4.285592570503538</c:v>
                </c:pt>
                <c:pt idx="124">
                  <c:v>1.1750044507744306</c:v>
                </c:pt>
                <c:pt idx="125">
                  <c:v>0.43111032905156499</c:v>
                </c:pt>
                <c:pt idx="126">
                  <c:v>2.5580376697327933</c:v>
                </c:pt>
                <c:pt idx="127">
                  <c:v>1.2300333134022567</c:v>
                </c:pt>
                <c:pt idx="128">
                  <c:v>-5.0881782128090469</c:v>
                </c:pt>
                <c:pt idx="129">
                  <c:v>0.90682788051208441</c:v>
                </c:pt>
                <c:pt idx="130">
                  <c:v>3.6475770925110229</c:v>
                </c:pt>
                <c:pt idx="131">
                  <c:v>4.0207412444746682</c:v>
                </c:pt>
                <c:pt idx="132">
                  <c:v>1.7651385143417464</c:v>
                </c:pt>
                <c:pt idx="133">
                  <c:v>-2.7061752188227817</c:v>
                </c:pt>
                <c:pt idx="134">
                  <c:v>-2.8557279630240906</c:v>
                </c:pt>
                <c:pt idx="135">
                  <c:v>5.1571792693287932</c:v>
                </c:pt>
                <c:pt idx="136">
                  <c:v>-4.8880988931081841</c:v>
                </c:pt>
                <c:pt idx="137">
                  <c:v>2.3870200475704983</c:v>
                </c:pt>
                <c:pt idx="138">
                  <c:v>-2.0409856467269671</c:v>
                </c:pt>
                <c:pt idx="139">
                  <c:v>15.516219192004744</c:v>
                </c:pt>
                <c:pt idx="140">
                  <c:v>-1.2317618593738366</c:v>
                </c:pt>
                <c:pt idx="141">
                  <c:v>-3.3850493653032498</c:v>
                </c:pt>
                <c:pt idx="142">
                  <c:v>5.3553592009220052</c:v>
                </c:pt>
                <c:pt idx="143">
                  <c:v>-3.4203617269544906</c:v>
                </c:pt>
                <c:pt idx="144">
                  <c:v>3.103526391301048</c:v>
                </c:pt>
                <c:pt idx="145">
                  <c:v>-7.9317416141789998</c:v>
                </c:pt>
                <c:pt idx="146">
                  <c:v>-6.6740911621987138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344-4507-8C59-CDB49EC683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78849792"/>
        <c:axId val="1550039968"/>
      </c:lineChart>
      <c:dateAx>
        <c:axId val="1378849792"/>
        <c:scaling>
          <c:orientation val="minMax"/>
        </c:scaling>
        <c:delete val="0"/>
        <c:axPos val="b"/>
        <c:numFmt formatCode="mmm\-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SV"/>
          </a:p>
        </c:txPr>
        <c:crossAx val="1550039968"/>
        <c:crosses val="autoZero"/>
        <c:auto val="1"/>
        <c:lblOffset val="100"/>
        <c:baseTimeUnit val="months"/>
      </c:dateAx>
      <c:valAx>
        <c:axId val="15500399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SV"/>
          </a:p>
        </c:txPr>
        <c:crossAx val="13788497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SV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SV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SV"/>
              <a:t>IVAE </a:t>
            </a:r>
            <a:r>
              <a:rPr lang="es-SV" sz="1400" b="0" i="0" u="none" strike="noStrike" baseline="0">
                <a:effectLst/>
              </a:rPr>
              <a:t>Comercio, Transporte y Almacenamiento, Actividades de Alojamiento y de Servicio de Comidas</a:t>
            </a:r>
            <a:r>
              <a:rPr lang="es-SV" sz="1400" b="0" i="0" u="none" strike="noStrike" baseline="0"/>
              <a:t> </a:t>
            </a:r>
            <a:endParaRPr lang="es-SV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SV"/>
        </a:p>
      </c:txPr>
    </c:title>
    <c:autoTitleDeleted val="0"/>
    <c:plotArea>
      <c:layout/>
      <c:lineChart>
        <c:grouping val="standard"/>
        <c:varyColors val="0"/>
        <c:ser>
          <c:idx val="1"/>
          <c:order val="0"/>
          <c:tx>
            <c:v>tasa intermensual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comercio!$A$39:$A$185</c:f>
              <c:numCache>
                <c:formatCode>mmm\-yy</c:formatCode>
                <c:ptCount val="147"/>
                <c:pt idx="0">
                  <c:v>39448</c:v>
                </c:pt>
                <c:pt idx="1">
                  <c:v>39479</c:v>
                </c:pt>
                <c:pt idx="2">
                  <c:v>39508</c:v>
                </c:pt>
                <c:pt idx="3">
                  <c:v>39539</c:v>
                </c:pt>
                <c:pt idx="4">
                  <c:v>39569</c:v>
                </c:pt>
                <c:pt idx="5">
                  <c:v>39600</c:v>
                </c:pt>
                <c:pt idx="6">
                  <c:v>39630</c:v>
                </c:pt>
                <c:pt idx="7">
                  <c:v>39661</c:v>
                </c:pt>
                <c:pt idx="8">
                  <c:v>39692</c:v>
                </c:pt>
                <c:pt idx="9">
                  <c:v>39722</c:v>
                </c:pt>
                <c:pt idx="10">
                  <c:v>39753</c:v>
                </c:pt>
                <c:pt idx="11">
                  <c:v>39783</c:v>
                </c:pt>
                <c:pt idx="12">
                  <c:v>39814</c:v>
                </c:pt>
                <c:pt idx="13">
                  <c:v>39845</c:v>
                </c:pt>
                <c:pt idx="14">
                  <c:v>39873</c:v>
                </c:pt>
                <c:pt idx="15">
                  <c:v>39904</c:v>
                </c:pt>
                <c:pt idx="16">
                  <c:v>39934</c:v>
                </c:pt>
                <c:pt idx="17">
                  <c:v>39965</c:v>
                </c:pt>
                <c:pt idx="18">
                  <c:v>39995</c:v>
                </c:pt>
                <c:pt idx="19">
                  <c:v>40026</c:v>
                </c:pt>
                <c:pt idx="20">
                  <c:v>40057</c:v>
                </c:pt>
                <c:pt idx="21">
                  <c:v>40087</c:v>
                </c:pt>
                <c:pt idx="22">
                  <c:v>40118</c:v>
                </c:pt>
                <c:pt idx="23">
                  <c:v>40148</c:v>
                </c:pt>
                <c:pt idx="24">
                  <c:v>40179</c:v>
                </c:pt>
                <c:pt idx="25">
                  <c:v>40210</c:v>
                </c:pt>
                <c:pt idx="26">
                  <c:v>40238</c:v>
                </c:pt>
                <c:pt idx="27">
                  <c:v>40269</c:v>
                </c:pt>
                <c:pt idx="28">
                  <c:v>40299</c:v>
                </c:pt>
                <c:pt idx="29">
                  <c:v>40330</c:v>
                </c:pt>
                <c:pt idx="30">
                  <c:v>40360</c:v>
                </c:pt>
                <c:pt idx="31">
                  <c:v>40391</c:v>
                </c:pt>
                <c:pt idx="32">
                  <c:v>40422</c:v>
                </c:pt>
                <c:pt idx="33">
                  <c:v>40452</c:v>
                </c:pt>
                <c:pt idx="34">
                  <c:v>40483</c:v>
                </c:pt>
                <c:pt idx="35">
                  <c:v>40513</c:v>
                </c:pt>
                <c:pt idx="36">
                  <c:v>40544</c:v>
                </c:pt>
                <c:pt idx="37">
                  <c:v>40575</c:v>
                </c:pt>
                <c:pt idx="38">
                  <c:v>40603</c:v>
                </c:pt>
                <c:pt idx="39">
                  <c:v>40634</c:v>
                </c:pt>
                <c:pt idx="40">
                  <c:v>40664</c:v>
                </c:pt>
                <c:pt idx="41">
                  <c:v>40695</c:v>
                </c:pt>
                <c:pt idx="42">
                  <c:v>40725</c:v>
                </c:pt>
                <c:pt idx="43">
                  <c:v>40756</c:v>
                </c:pt>
                <c:pt idx="44">
                  <c:v>40787</c:v>
                </c:pt>
                <c:pt idx="45">
                  <c:v>40817</c:v>
                </c:pt>
                <c:pt idx="46">
                  <c:v>40848</c:v>
                </c:pt>
                <c:pt idx="47">
                  <c:v>40878</c:v>
                </c:pt>
                <c:pt idx="48">
                  <c:v>40909</c:v>
                </c:pt>
                <c:pt idx="49">
                  <c:v>40940</c:v>
                </c:pt>
                <c:pt idx="50">
                  <c:v>40969</c:v>
                </c:pt>
                <c:pt idx="51">
                  <c:v>41000</c:v>
                </c:pt>
                <c:pt idx="52">
                  <c:v>41030</c:v>
                </c:pt>
                <c:pt idx="53">
                  <c:v>41061</c:v>
                </c:pt>
                <c:pt idx="54">
                  <c:v>41091</c:v>
                </c:pt>
                <c:pt idx="55">
                  <c:v>41122</c:v>
                </c:pt>
                <c:pt idx="56">
                  <c:v>41153</c:v>
                </c:pt>
                <c:pt idx="57">
                  <c:v>41183</c:v>
                </c:pt>
                <c:pt idx="58">
                  <c:v>41214</c:v>
                </c:pt>
                <c:pt idx="59">
                  <c:v>41244</c:v>
                </c:pt>
                <c:pt idx="60">
                  <c:v>41275</c:v>
                </c:pt>
                <c:pt idx="61">
                  <c:v>41306</c:v>
                </c:pt>
                <c:pt idx="62">
                  <c:v>41334</c:v>
                </c:pt>
                <c:pt idx="63">
                  <c:v>41365</c:v>
                </c:pt>
                <c:pt idx="64">
                  <c:v>41395</c:v>
                </c:pt>
                <c:pt idx="65">
                  <c:v>41426</c:v>
                </c:pt>
                <c:pt idx="66">
                  <c:v>41456</c:v>
                </c:pt>
                <c:pt idx="67">
                  <c:v>41487</c:v>
                </c:pt>
                <c:pt idx="68">
                  <c:v>41518</c:v>
                </c:pt>
                <c:pt idx="69">
                  <c:v>41548</c:v>
                </c:pt>
                <c:pt idx="70">
                  <c:v>41579</c:v>
                </c:pt>
                <c:pt idx="71">
                  <c:v>41609</c:v>
                </c:pt>
                <c:pt idx="72">
                  <c:v>41640</c:v>
                </c:pt>
                <c:pt idx="73">
                  <c:v>41671</c:v>
                </c:pt>
                <c:pt idx="74">
                  <c:v>41699</c:v>
                </c:pt>
                <c:pt idx="75">
                  <c:v>41730</c:v>
                </c:pt>
                <c:pt idx="76">
                  <c:v>41760</c:v>
                </c:pt>
                <c:pt idx="77">
                  <c:v>41791</c:v>
                </c:pt>
                <c:pt idx="78">
                  <c:v>41821</c:v>
                </c:pt>
                <c:pt idx="79">
                  <c:v>41852</c:v>
                </c:pt>
                <c:pt idx="80">
                  <c:v>41883</c:v>
                </c:pt>
                <c:pt idx="81">
                  <c:v>41913</c:v>
                </c:pt>
                <c:pt idx="82">
                  <c:v>41944</c:v>
                </c:pt>
                <c:pt idx="83">
                  <c:v>41974</c:v>
                </c:pt>
                <c:pt idx="84">
                  <c:v>42005</c:v>
                </c:pt>
                <c:pt idx="85">
                  <c:v>42036</c:v>
                </c:pt>
                <c:pt idx="86">
                  <c:v>42064</c:v>
                </c:pt>
                <c:pt idx="87">
                  <c:v>42095</c:v>
                </c:pt>
                <c:pt idx="88">
                  <c:v>42125</c:v>
                </c:pt>
                <c:pt idx="89">
                  <c:v>42156</c:v>
                </c:pt>
                <c:pt idx="90">
                  <c:v>42186</c:v>
                </c:pt>
                <c:pt idx="91">
                  <c:v>42217</c:v>
                </c:pt>
                <c:pt idx="92">
                  <c:v>42248</c:v>
                </c:pt>
                <c:pt idx="93">
                  <c:v>42278</c:v>
                </c:pt>
                <c:pt idx="94">
                  <c:v>42309</c:v>
                </c:pt>
                <c:pt idx="95">
                  <c:v>42339</c:v>
                </c:pt>
                <c:pt idx="96">
                  <c:v>42370</c:v>
                </c:pt>
                <c:pt idx="97">
                  <c:v>42401</c:v>
                </c:pt>
                <c:pt idx="98">
                  <c:v>42430</c:v>
                </c:pt>
                <c:pt idx="99">
                  <c:v>42461</c:v>
                </c:pt>
                <c:pt idx="100">
                  <c:v>42491</c:v>
                </c:pt>
                <c:pt idx="101">
                  <c:v>42522</c:v>
                </c:pt>
                <c:pt idx="102">
                  <c:v>42552</c:v>
                </c:pt>
                <c:pt idx="103">
                  <c:v>42583</c:v>
                </c:pt>
                <c:pt idx="104">
                  <c:v>42614</c:v>
                </c:pt>
                <c:pt idx="105">
                  <c:v>42644</c:v>
                </c:pt>
                <c:pt idx="106">
                  <c:v>42675</c:v>
                </c:pt>
                <c:pt idx="107">
                  <c:v>42705</c:v>
                </c:pt>
                <c:pt idx="108">
                  <c:v>42736</c:v>
                </c:pt>
                <c:pt idx="109">
                  <c:v>42767</c:v>
                </c:pt>
                <c:pt idx="110">
                  <c:v>42795</c:v>
                </c:pt>
                <c:pt idx="111">
                  <c:v>42826</c:v>
                </c:pt>
                <c:pt idx="112">
                  <c:v>42856</c:v>
                </c:pt>
                <c:pt idx="113">
                  <c:v>42887</c:v>
                </c:pt>
                <c:pt idx="114">
                  <c:v>42917</c:v>
                </c:pt>
                <c:pt idx="115">
                  <c:v>42948</c:v>
                </c:pt>
                <c:pt idx="116">
                  <c:v>42979</c:v>
                </c:pt>
                <c:pt idx="117">
                  <c:v>43009</c:v>
                </c:pt>
                <c:pt idx="118">
                  <c:v>43040</c:v>
                </c:pt>
                <c:pt idx="119">
                  <c:v>43070</c:v>
                </c:pt>
                <c:pt idx="120">
                  <c:v>43101</c:v>
                </c:pt>
                <c:pt idx="121">
                  <c:v>43132</c:v>
                </c:pt>
                <c:pt idx="122">
                  <c:v>43160</c:v>
                </c:pt>
                <c:pt idx="123">
                  <c:v>43191</c:v>
                </c:pt>
                <c:pt idx="124">
                  <c:v>43221</c:v>
                </c:pt>
                <c:pt idx="125">
                  <c:v>43252</c:v>
                </c:pt>
                <c:pt idx="126">
                  <c:v>43282</c:v>
                </c:pt>
                <c:pt idx="127">
                  <c:v>43313</c:v>
                </c:pt>
                <c:pt idx="128">
                  <c:v>43344</c:v>
                </c:pt>
                <c:pt idx="129">
                  <c:v>43374</c:v>
                </c:pt>
                <c:pt idx="130">
                  <c:v>43405</c:v>
                </c:pt>
                <c:pt idx="131">
                  <c:v>43435</c:v>
                </c:pt>
                <c:pt idx="132">
                  <c:v>43466</c:v>
                </c:pt>
                <c:pt idx="133">
                  <c:v>43497</c:v>
                </c:pt>
                <c:pt idx="134">
                  <c:v>43525</c:v>
                </c:pt>
                <c:pt idx="135">
                  <c:v>43556</c:v>
                </c:pt>
                <c:pt idx="136">
                  <c:v>43586</c:v>
                </c:pt>
                <c:pt idx="137">
                  <c:v>43617</c:v>
                </c:pt>
                <c:pt idx="138">
                  <c:v>43647</c:v>
                </c:pt>
                <c:pt idx="139">
                  <c:v>43678</c:v>
                </c:pt>
                <c:pt idx="140">
                  <c:v>43709</c:v>
                </c:pt>
                <c:pt idx="141">
                  <c:v>43739</c:v>
                </c:pt>
                <c:pt idx="142">
                  <c:v>43770</c:v>
                </c:pt>
                <c:pt idx="143">
                  <c:v>43800</c:v>
                </c:pt>
                <c:pt idx="144">
                  <c:v>43831</c:v>
                </c:pt>
                <c:pt idx="145">
                  <c:v>43862</c:v>
                </c:pt>
                <c:pt idx="146">
                  <c:v>43891</c:v>
                </c:pt>
              </c:numCache>
            </c:numRef>
          </c:cat>
          <c:val>
            <c:numRef>
              <c:f>comercio!$E$39:$E$185</c:f>
              <c:numCache>
                <c:formatCode>0.0</c:formatCode>
                <c:ptCount val="147"/>
                <c:pt idx="0">
                  <c:v>-6.6850523993381206</c:v>
                </c:pt>
                <c:pt idx="1">
                  <c:v>2.4825629507033931</c:v>
                </c:pt>
                <c:pt idx="2">
                  <c:v>-1.0958588072442099</c:v>
                </c:pt>
                <c:pt idx="3">
                  <c:v>0.68812689526476234</c:v>
                </c:pt>
                <c:pt idx="4">
                  <c:v>-2.0502722112822891</c:v>
                </c:pt>
                <c:pt idx="5">
                  <c:v>0.26017029328286867</c:v>
                </c:pt>
                <c:pt idx="6">
                  <c:v>-2.0995517810804443</c:v>
                </c:pt>
                <c:pt idx="7">
                  <c:v>4.0361445783132499</c:v>
                </c:pt>
                <c:pt idx="8">
                  <c:v>5.396641574985539</c:v>
                </c:pt>
                <c:pt idx="9">
                  <c:v>4.713767717833206</c:v>
                </c:pt>
                <c:pt idx="10">
                  <c:v>-5.7082896117523596</c:v>
                </c:pt>
                <c:pt idx="11">
                  <c:v>-17.44936567994657</c:v>
                </c:pt>
                <c:pt idx="12">
                  <c:v>24.04960905904554</c:v>
                </c:pt>
                <c:pt idx="13">
                  <c:v>-8.2156053031949625</c:v>
                </c:pt>
                <c:pt idx="14">
                  <c:v>-3.6940563580392993</c:v>
                </c:pt>
                <c:pt idx="15">
                  <c:v>3.3316941234325048</c:v>
                </c:pt>
                <c:pt idx="16">
                  <c:v>1.6537775133848909</c:v>
                </c:pt>
                <c:pt idx="17">
                  <c:v>2.9611423220973876</c:v>
                </c:pt>
                <c:pt idx="18">
                  <c:v>-2.9896555643969536</c:v>
                </c:pt>
                <c:pt idx="19">
                  <c:v>-2.0740567143192057</c:v>
                </c:pt>
                <c:pt idx="20">
                  <c:v>-2.0701208567667662</c:v>
                </c:pt>
                <c:pt idx="21">
                  <c:v>0.43988269794721369</c:v>
                </c:pt>
                <c:pt idx="22">
                  <c:v>0.48661800486617945</c:v>
                </c:pt>
                <c:pt idx="23">
                  <c:v>3.740920096852296</c:v>
                </c:pt>
                <c:pt idx="24">
                  <c:v>0.14003967790874317</c:v>
                </c:pt>
                <c:pt idx="25">
                  <c:v>2.0860039622421445</c:v>
                </c:pt>
                <c:pt idx="26">
                  <c:v>0.4109589041095818</c:v>
                </c:pt>
                <c:pt idx="27">
                  <c:v>-1.8644838562983157</c:v>
                </c:pt>
                <c:pt idx="28">
                  <c:v>-0.13901760889711845</c:v>
                </c:pt>
                <c:pt idx="29">
                  <c:v>-3.9443155452436263</c:v>
                </c:pt>
                <c:pt idx="30">
                  <c:v>0.6763285024154575</c:v>
                </c:pt>
                <c:pt idx="31">
                  <c:v>1.7514395393473992</c:v>
                </c:pt>
                <c:pt idx="32">
                  <c:v>-1.190756896958256</c:v>
                </c:pt>
                <c:pt idx="33">
                  <c:v>3.8181601240901974</c:v>
                </c:pt>
                <c:pt idx="34">
                  <c:v>-0.14940811400989684</c:v>
                </c:pt>
                <c:pt idx="35">
                  <c:v>2.5322283609576557</c:v>
                </c:pt>
                <c:pt idx="36">
                  <c:v>1.7736865738661844</c:v>
                </c:pt>
                <c:pt idx="37">
                  <c:v>-2.1950143392896471</c:v>
                </c:pt>
                <c:pt idx="38">
                  <c:v>0.59772189015450117</c:v>
                </c:pt>
                <c:pt idx="39">
                  <c:v>1.7376681614349687</c:v>
                </c:pt>
                <c:pt idx="40">
                  <c:v>-4.7823691460055162</c:v>
                </c:pt>
                <c:pt idx="41">
                  <c:v>0.24302742738109284</c:v>
                </c:pt>
                <c:pt idx="42">
                  <c:v>4.5024243823597265</c:v>
                </c:pt>
                <c:pt idx="43">
                  <c:v>-1.4140521431727837</c:v>
                </c:pt>
                <c:pt idx="44">
                  <c:v>-0.96369341102644501</c:v>
                </c:pt>
                <c:pt idx="45">
                  <c:v>-0.11314777098890838</c:v>
                </c:pt>
                <c:pt idx="46">
                  <c:v>-0.13593112822837261</c:v>
                </c:pt>
                <c:pt idx="47">
                  <c:v>-0.31760435571688284</c:v>
                </c:pt>
                <c:pt idx="48">
                  <c:v>1.809285389167048</c:v>
                </c:pt>
                <c:pt idx="49">
                  <c:v>1.8553705152565048</c:v>
                </c:pt>
                <c:pt idx="50">
                  <c:v>0.91078678810490032</c:v>
                </c:pt>
                <c:pt idx="51">
                  <c:v>-0.61983471074379404</c:v>
                </c:pt>
                <c:pt idx="52">
                  <c:v>2.8011817485501744</c:v>
                </c:pt>
                <c:pt idx="53">
                  <c:v>-0.95795635976584359</c:v>
                </c:pt>
                <c:pt idx="54">
                  <c:v>-1.6980118216012863</c:v>
                </c:pt>
                <c:pt idx="55">
                  <c:v>1.1588498961408122</c:v>
                </c:pt>
                <c:pt idx="56">
                  <c:v>1.0375013509132058</c:v>
                </c:pt>
                <c:pt idx="57">
                  <c:v>2.6206011338111068</c:v>
                </c:pt>
                <c:pt idx="58">
                  <c:v>0.94850948509483946</c:v>
                </c:pt>
                <c:pt idx="59">
                  <c:v>1.2596799173980378</c:v>
                </c:pt>
                <c:pt idx="60">
                  <c:v>-2.9162842867339611</c:v>
                </c:pt>
                <c:pt idx="61">
                  <c:v>-2.2056506669467457</c:v>
                </c:pt>
                <c:pt idx="62">
                  <c:v>1.8150574589195445</c:v>
                </c:pt>
                <c:pt idx="63">
                  <c:v>0.58016877637130371</c:v>
                </c:pt>
                <c:pt idx="64">
                  <c:v>3.4399580492920911</c:v>
                </c:pt>
                <c:pt idx="65">
                  <c:v>1.743891310960155</c:v>
                </c:pt>
                <c:pt idx="66">
                  <c:v>6.9755854509234716E-2</c:v>
                </c:pt>
                <c:pt idx="67">
                  <c:v>0.86636128261303735</c:v>
                </c:pt>
                <c:pt idx="68">
                  <c:v>0.27643400138215313</c:v>
                </c:pt>
                <c:pt idx="69">
                  <c:v>-0.9254701191296566</c:v>
                </c:pt>
                <c:pt idx="70">
                  <c:v>-0.20868528271886788</c:v>
                </c:pt>
                <c:pt idx="71">
                  <c:v>3.7641904003186566</c:v>
                </c:pt>
                <c:pt idx="72">
                  <c:v>-1.2092130518234212</c:v>
                </c:pt>
                <c:pt idx="73">
                  <c:v>1.5640178744899869</c:v>
                </c:pt>
                <c:pt idx="74">
                  <c:v>-1.3008130081300862</c:v>
                </c:pt>
                <c:pt idx="75">
                  <c:v>-1.4148657815679755</c:v>
                </c:pt>
                <c:pt idx="76">
                  <c:v>-1.6022805465447876</c:v>
                </c:pt>
                <c:pt idx="77">
                  <c:v>1.0789210789210912</c:v>
                </c:pt>
                <c:pt idx="78">
                  <c:v>-3.2516307570666148</c:v>
                </c:pt>
                <c:pt idx="79">
                  <c:v>2.6253958524874887</c:v>
                </c:pt>
                <c:pt idx="80">
                  <c:v>-1.2741389607804021</c:v>
                </c:pt>
                <c:pt idx="81">
                  <c:v>-4.9909255898366585</c:v>
                </c:pt>
                <c:pt idx="82">
                  <c:v>2.3241006049028901</c:v>
                </c:pt>
                <c:pt idx="83">
                  <c:v>1.7734909769757223</c:v>
                </c:pt>
                <c:pt idx="84">
                  <c:v>1.4776317130337446</c:v>
                </c:pt>
                <c:pt idx="85">
                  <c:v>3.374171520385616</c:v>
                </c:pt>
                <c:pt idx="86">
                  <c:v>2.0885952982319766</c:v>
                </c:pt>
                <c:pt idx="87">
                  <c:v>-3.0450090398705942</c:v>
                </c:pt>
                <c:pt idx="88">
                  <c:v>1.4721758759446368</c:v>
                </c:pt>
                <c:pt idx="89">
                  <c:v>-0.23213076699873936</c:v>
                </c:pt>
                <c:pt idx="90">
                  <c:v>2.3751817741153536</c:v>
                </c:pt>
                <c:pt idx="91">
                  <c:v>-1.9034090909090806</c:v>
                </c:pt>
                <c:pt idx="92">
                  <c:v>0.90742349647650045</c:v>
                </c:pt>
                <c:pt idx="93">
                  <c:v>0.62183105328614818</c:v>
                </c:pt>
                <c:pt idx="94">
                  <c:v>-0.5229131013500754</c:v>
                </c:pt>
                <c:pt idx="95">
                  <c:v>-0.32495460193060488</c:v>
                </c:pt>
                <c:pt idx="96">
                  <c:v>-3.8354588167610615E-2</c:v>
                </c:pt>
                <c:pt idx="97">
                  <c:v>3.8369304556362671E-2</c:v>
                </c:pt>
                <c:pt idx="98">
                  <c:v>1.3136446447406191</c:v>
                </c:pt>
                <c:pt idx="99">
                  <c:v>-0.16089343176225457</c:v>
                </c:pt>
                <c:pt idx="100">
                  <c:v>1.6020475874490625</c:v>
                </c:pt>
                <c:pt idx="101">
                  <c:v>1.8380294831125132</c:v>
                </c:pt>
                <c:pt idx="102">
                  <c:v>-1.8689876316995035</c:v>
                </c:pt>
                <c:pt idx="103">
                  <c:v>0.52282700028007945</c:v>
                </c:pt>
                <c:pt idx="104">
                  <c:v>0.82659979567196729</c:v>
                </c:pt>
                <c:pt idx="105">
                  <c:v>1.8238761974944673</c:v>
                </c:pt>
                <c:pt idx="106">
                  <c:v>-1.4836258368011612</c:v>
                </c:pt>
                <c:pt idx="107">
                  <c:v>-0.89990817263544409</c:v>
                </c:pt>
                <c:pt idx="108">
                  <c:v>-1.0748702742772398</c:v>
                </c:pt>
                <c:pt idx="109">
                  <c:v>1.198950917946795</c:v>
                </c:pt>
                <c:pt idx="110">
                  <c:v>-1.5920029618659903</c:v>
                </c:pt>
                <c:pt idx="111">
                  <c:v>1.7494356659142341</c:v>
                </c:pt>
                <c:pt idx="112">
                  <c:v>1.830282861896837</c:v>
                </c:pt>
                <c:pt idx="113">
                  <c:v>8.1699346405228468E-2</c:v>
                </c:pt>
                <c:pt idx="114">
                  <c:v>-9.977324263038545E-2</c:v>
                </c:pt>
                <c:pt idx="115">
                  <c:v>-1.824950063555475</c:v>
                </c:pt>
                <c:pt idx="116">
                  <c:v>2.9409044668454731</c:v>
                </c:pt>
                <c:pt idx="117">
                  <c:v>-1.1319737669571506</c:v>
                </c:pt>
                <c:pt idx="118">
                  <c:v>0.69059518400726994</c:v>
                </c:pt>
                <c:pt idx="119">
                  <c:v>-0.61366302680264662</c:v>
                </c:pt>
                <c:pt idx="120">
                  <c:v>0.87169708526286804</c:v>
                </c:pt>
                <c:pt idx="121">
                  <c:v>-2.1784138986407409</c:v>
                </c:pt>
                <c:pt idx="122">
                  <c:v>5.3280574215514687</c:v>
                </c:pt>
                <c:pt idx="123">
                  <c:v>-0.96977109907391279</c:v>
                </c:pt>
                <c:pt idx="124">
                  <c:v>-1.1116012351124804</c:v>
                </c:pt>
                <c:pt idx="125">
                  <c:v>-3.5685609777857952E-2</c:v>
                </c:pt>
                <c:pt idx="126">
                  <c:v>0.27666220437305711</c:v>
                </c:pt>
                <c:pt idx="127">
                  <c:v>-0.33819864720541215</c:v>
                </c:pt>
                <c:pt idx="128">
                  <c:v>0.66976245758170183</c:v>
                </c:pt>
                <c:pt idx="129">
                  <c:v>8.8707531269216489E-3</c:v>
                </c:pt>
                <c:pt idx="130">
                  <c:v>0.32818875288274096</c:v>
                </c:pt>
                <c:pt idx="131">
                  <c:v>-0.17681902572717068</c:v>
                </c:pt>
                <c:pt idx="132">
                  <c:v>1.3550615534496435</c:v>
                </c:pt>
                <c:pt idx="133">
                  <c:v>-1.5728766165676311</c:v>
                </c:pt>
                <c:pt idx="134">
                  <c:v>2.0596590909090828</c:v>
                </c:pt>
                <c:pt idx="135">
                  <c:v>0.55671537926236248</c:v>
                </c:pt>
                <c:pt idx="136">
                  <c:v>-0.865051903114189</c:v>
                </c:pt>
                <c:pt idx="137">
                  <c:v>7.8534031413624028E-2</c:v>
                </c:pt>
                <c:pt idx="138">
                  <c:v>0.13078733978550972</c:v>
                </c:pt>
                <c:pt idx="139">
                  <c:v>1.4193660745384751</c:v>
                </c:pt>
                <c:pt idx="140">
                  <c:v>-0.65252854812398731</c:v>
                </c:pt>
                <c:pt idx="141">
                  <c:v>0.57903379137498323</c:v>
                </c:pt>
                <c:pt idx="142">
                  <c:v>0.14607320845505534</c:v>
                </c:pt>
                <c:pt idx="143">
                  <c:v>0.73788073788074726</c:v>
                </c:pt>
                <c:pt idx="144">
                  <c:v>-1.3371944468103192</c:v>
                </c:pt>
                <c:pt idx="145">
                  <c:v>-1.2085635359116109</c:v>
                </c:pt>
                <c:pt idx="146">
                  <c:v>-10.50332051730164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F0E-4433-81F4-117BD21E08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78849792"/>
        <c:axId val="1550039968"/>
      </c:lineChart>
      <c:dateAx>
        <c:axId val="1378849792"/>
        <c:scaling>
          <c:orientation val="minMax"/>
        </c:scaling>
        <c:delete val="0"/>
        <c:axPos val="b"/>
        <c:numFmt formatCode="mmm\-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SV"/>
          </a:p>
        </c:txPr>
        <c:crossAx val="1550039968"/>
        <c:crosses val="autoZero"/>
        <c:auto val="1"/>
        <c:lblOffset val="100"/>
        <c:baseTimeUnit val="months"/>
      </c:dateAx>
      <c:valAx>
        <c:axId val="15500399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SV"/>
          </a:p>
        </c:txPr>
        <c:crossAx val="13788497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SV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SV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SV"/>
              <a:t>IVAE financiero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SV"/>
        </a:p>
      </c:txPr>
    </c:title>
    <c:autoTitleDeleted val="0"/>
    <c:plotArea>
      <c:layout/>
      <c:lineChart>
        <c:grouping val="standard"/>
        <c:varyColors val="0"/>
        <c:ser>
          <c:idx val="1"/>
          <c:order val="0"/>
          <c:tx>
            <c:v>tasa intermensual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financiero!$A$39:$A$185</c:f>
              <c:numCache>
                <c:formatCode>mmm\-yy</c:formatCode>
                <c:ptCount val="147"/>
                <c:pt idx="0">
                  <c:v>39448</c:v>
                </c:pt>
                <c:pt idx="1">
                  <c:v>39479</c:v>
                </c:pt>
                <c:pt idx="2">
                  <c:v>39508</c:v>
                </c:pt>
                <c:pt idx="3">
                  <c:v>39539</c:v>
                </c:pt>
                <c:pt idx="4">
                  <c:v>39569</c:v>
                </c:pt>
                <c:pt idx="5">
                  <c:v>39600</c:v>
                </c:pt>
                <c:pt idx="6">
                  <c:v>39630</c:v>
                </c:pt>
                <c:pt idx="7">
                  <c:v>39661</c:v>
                </c:pt>
                <c:pt idx="8">
                  <c:v>39692</c:v>
                </c:pt>
                <c:pt idx="9">
                  <c:v>39722</c:v>
                </c:pt>
                <c:pt idx="10">
                  <c:v>39753</c:v>
                </c:pt>
                <c:pt idx="11">
                  <c:v>39783</c:v>
                </c:pt>
                <c:pt idx="12">
                  <c:v>39814</c:v>
                </c:pt>
                <c:pt idx="13">
                  <c:v>39845</c:v>
                </c:pt>
                <c:pt idx="14">
                  <c:v>39873</c:v>
                </c:pt>
                <c:pt idx="15">
                  <c:v>39904</c:v>
                </c:pt>
                <c:pt idx="16">
                  <c:v>39934</c:v>
                </c:pt>
                <c:pt idx="17">
                  <c:v>39965</c:v>
                </c:pt>
                <c:pt idx="18">
                  <c:v>39995</c:v>
                </c:pt>
                <c:pt idx="19">
                  <c:v>40026</c:v>
                </c:pt>
                <c:pt idx="20">
                  <c:v>40057</c:v>
                </c:pt>
                <c:pt idx="21">
                  <c:v>40087</c:v>
                </c:pt>
                <c:pt idx="22">
                  <c:v>40118</c:v>
                </c:pt>
                <c:pt idx="23">
                  <c:v>40148</c:v>
                </c:pt>
                <c:pt idx="24">
                  <c:v>40179</c:v>
                </c:pt>
                <c:pt idx="25">
                  <c:v>40210</c:v>
                </c:pt>
                <c:pt idx="26">
                  <c:v>40238</c:v>
                </c:pt>
                <c:pt idx="27">
                  <c:v>40269</c:v>
                </c:pt>
                <c:pt idx="28">
                  <c:v>40299</c:v>
                </c:pt>
                <c:pt idx="29">
                  <c:v>40330</c:v>
                </c:pt>
                <c:pt idx="30">
                  <c:v>40360</c:v>
                </c:pt>
                <c:pt idx="31">
                  <c:v>40391</c:v>
                </c:pt>
                <c:pt idx="32">
                  <c:v>40422</c:v>
                </c:pt>
                <c:pt idx="33">
                  <c:v>40452</c:v>
                </c:pt>
                <c:pt idx="34">
                  <c:v>40483</c:v>
                </c:pt>
                <c:pt idx="35">
                  <c:v>40513</c:v>
                </c:pt>
                <c:pt idx="36">
                  <c:v>40544</c:v>
                </c:pt>
                <c:pt idx="37">
                  <c:v>40575</c:v>
                </c:pt>
                <c:pt idx="38">
                  <c:v>40603</c:v>
                </c:pt>
                <c:pt idx="39">
                  <c:v>40634</c:v>
                </c:pt>
                <c:pt idx="40">
                  <c:v>40664</c:v>
                </c:pt>
                <c:pt idx="41">
                  <c:v>40695</c:v>
                </c:pt>
                <c:pt idx="42">
                  <c:v>40725</c:v>
                </c:pt>
                <c:pt idx="43">
                  <c:v>40756</c:v>
                </c:pt>
                <c:pt idx="44">
                  <c:v>40787</c:v>
                </c:pt>
                <c:pt idx="45">
                  <c:v>40817</c:v>
                </c:pt>
                <c:pt idx="46">
                  <c:v>40848</c:v>
                </c:pt>
                <c:pt idx="47">
                  <c:v>40878</c:v>
                </c:pt>
                <c:pt idx="48">
                  <c:v>40909</c:v>
                </c:pt>
                <c:pt idx="49">
                  <c:v>40940</c:v>
                </c:pt>
                <c:pt idx="50">
                  <c:v>40969</c:v>
                </c:pt>
                <c:pt idx="51">
                  <c:v>41000</c:v>
                </c:pt>
                <c:pt idx="52">
                  <c:v>41030</c:v>
                </c:pt>
                <c:pt idx="53">
                  <c:v>41061</c:v>
                </c:pt>
                <c:pt idx="54">
                  <c:v>41091</c:v>
                </c:pt>
                <c:pt idx="55">
                  <c:v>41122</c:v>
                </c:pt>
                <c:pt idx="56">
                  <c:v>41153</c:v>
                </c:pt>
                <c:pt idx="57">
                  <c:v>41183</c:v>
                </c:pt>
                <c:pt idx="58">
                  <c:v>41214</c:v>
                </c:pt>
                <c:pt idx="59">
                  <c:v>41244</c:v>
                </c:pt>
                <c:pt idx="60">
                  <c:v>41275</c:v>
                </c:pt>
                <c:pt idx="61">
                  <c:v>41306</c:v>
                </c:pt>
                <c:pt idx="62">
                  <c:v>41334</c:v>
                </c:pt>
                <c:pt idx="63">
                  <c:v>41365</c:v>
                </c:pt>
                <c:pt idx="64">
                  <c:v>41395</c:v>
                </c:pt>
                <c:pt idx="65">
                  <c:v>41426</c:v>
                </c:pt>
                <c:pt idx="66">
                  <c:v>41456</c:v>
                </c:pt>
                <c:pt idx="67">
                  <c:v>41487</c:v>
                </c:pt>
                <c:pt idx="68">
                  <c:v>41518</c:v>
                </c:pt>
                <c:pt idx="69">
                  <c:v>41548</c:v>
                </c:pt>
                <c:pt idx="70">
                  <c:v>41579</c:v>
                </c:pt>
                <c:pt idx="71">
                  <c:v>41609</c:v>
                </c:pt>
                <c:pt idx="72">
                  <c:v>41640</c:v>
                </c:pt>
                <c:pt idx="73">
                  <c:v>41671</c:v>
                </c:pt>
                <c:pt idx="74">
                  <c:v>41699</c:v>
                </c:pt>
                <c:pt idx="75">
                  <c:v>41730</c:v>
                </c:pt>
                <c:pt idx="76">
                  <c:v>41760</c:v>
                </c:pt>
                <c:pt idx="77">
                  <c:v>41791</c:v>
                </c:pt>
                <c:pt idx="78">
                  <c:v>41821</c:v>
                </c:pt>
                <c:pt idx="79">
                  <c:v>41852</c:v>
                </c:pt>
                <c:pt idx="80">
                  <c:v>41883</c:v>
                </c:pt>
                <c:pt idx="81">
                  <c:v>41913</c:v>
                </c:pt>
                <c:pt idx="82">
                  <c:v>41944</c:v>
                </c:pt>
                <c:pt idx="83">
                  <c:v>41974</c:v>
                </c:pt>
                <c:pt idx="84">
                  <c:v>42005</c:v>
                </c:pt>
                <c:pt idx="85">
                  <c:v>42036</c:v>
                </c:pt>
                <c:pt idx="86">
                  <c:v>42064</c:v>
                </c:pt>
                <c:pt idx="87">
                  <c:v>42095</c:v>
                </c:pt>
                <c:pt idx="88">
                  <c:v>42125</c:v>
                </c:pt>
                <c:pt idx="89">
                  <c:v>42156</c:v>
                </c:pt>
                <c:pt idx="90">
                  <c:v>42186</c:v>
                </c:pt>
                <c:pt idx="91">
                  <c:v>42217</c:v>
                </c:pt>
                <c:pt idx="92">
                  <c:v>42248</c:v>
                </c:pt>
                <c:pt idx="93">
                  <c:v>42278</c:v>
                </c:pt>
                <c:pt idx="94">
                  <c:v>42309</c:v>
                </c:pt>
                <c:pt idx="95">
                  <c:v>42339</c:v>
                </c:pt>
                <c:pt idx="96">
                  <c:v>42370</c:v>
                </c:pt>
                <c:pt idx="97">
                  <c:v>42401</c:v>
                </c:pt>
                <c:pt idx="98">
                  <c:v>42430</c:v>
                </c:pt>
                <c:pt idx="99">
                  <c:v>42461</c:v>
                </c:pt>
                <c:pt idx="100">
                  <c:v>42491</c:v>
                </c:pt>
                <c:pt idx="101">
                  <c:v>42522</c:v>
                </c:pt>
                <c:pt idx="102">
                  <c:v>42552</c:v>
                </c:pt>
                <c:pt idx="103">
                  <c:v>42583</c:v>
                </c:pt>
                <c:pt idx="104">
                  <c:v>42614</c:v>
                </c:pt>
                <c:pt idx="105">
                  <c:v>42644</c:v>
                </c:pt>
                <c:pt idx="106">
                  <c:v>42675</c:v>
                </c:pt>
                <c:pt idx="107">
                  <c:v>42705</c:v>
                </c:pt>
                <c:pt idx="108">
                  <c:v>42736</c:v>
                </c:pt>
                <c:pt idx="109">
                  <c:v>42767</c:v>
                </c:pt>
                <c:pt idx="110">
                  <c:v>42795</c:v>
                </c:pt>
                <c:pt idx="111">
                  <c:v>42826</c:v>
                </c:pt>
                <c:pt idx="112">
                  <c:v>42856</c:v>
                </c:pt>
                <c:pt idx="113">
                  <c:v>42887</c:v>
                </c:pt>
                <c:pt idx="114">
                  <c:v>42917</c:v>
                </c:pt>
                <c:pt idx="115">
                  <c:v>42948</c:v>
                </c:pt>
                <c:pt idx="116">
                  <c:v>42979</c:v>
                </c:pt>
                <c:pt idx="117">
                  <c:v>43009</c:v>
                </c:pt>
                <c:pt idx="118">
                  <c:v>43040</c:v>
                </c:pt>
                <c:pt idx="119">
                  <c:v>43070</c:v>
                </c:pt>
                <c:pt idx="120">
                  <c:v>43101</c:v>
                </c:pt>
                <c:pt idx="121">
                  <c:v>43132</c:v>
                </c:pt>
                <c:pt idx="122">
                  <c:v>43160</c:v>
                </c:pt>
                <c:pt idx="123">
                  <c:v>43191</c:v>
                </c:pt>
                <c:pt idx="124">
                  <c:v>43221</c:v>
                </c:pt>
                <c:pt idx="125">
                  <c:v>43252</c:v>
                </c:pt>
                <c:pt idx="126">
                  <c:v>43282</c:v>
                </c:pt>
                <c:pt idx="127">
                  <c:v>43313</c:v>
                </c:pt>
                <c:pt idx="128">
                  <c:v>43344</c:v>
                </c:pt>
                <c:pt idx="129">
                  <c:v>43374</c:v>
                </c:pt>
                <c:pt idx="130">
                  <c:v>43405</c:v>
                </c:pt>
                <c:pt idx="131">
                  <c:v>43435</c:v>
                </c:pt>
                <c:pt idx="132">
                  <c:v>43466</c:v>
                </c:pt>
                <c:pt idx="133">
                  <c:v>43497</c:v>
                </c:pt>
                <c:pt idx="134">
                  <c:v>43525</c:v>
                </c:pt>
                <c:pt idx="135">
                  <c:v>43556</c:v>
                </c:pt>
                <c:pt idx="136">
                  <c:v>43586</c:v>
                </c:pt>
                <c:pt idx="137">
                  <c:v>43617</c:v>
                </c:pt>
                <c:pt idx="138">
                  <c:v>43647</c:v>
                </c:pt>
                <c:pt idx="139">
                  <c:v>43678</c:v>
                </c:pt>
                <c:pt idx="140">
                  <c:v>43709</c:v>
                </c:pt>
                <c:pt idx="141">
                  <c:v>43739</c:v>
                </c:pt>
                <c:pt idx="142">
                  <c:v>43770</c:v>
                </c:pt>
                <c:pt idx="143">
                  <c:v>43800</c:v>
                </c:pt>
                <c:pt idx="144">
                  <c:v>43831</c:v>
                </c:pt>
                <c:pt idx="145">
                  <c:v>43862</c:v>
                </c:pt>
                <c:pt idx="146">
                  <c:v>43891</c:v>
                </c:pt>
              </c:numCache>
            </c:numRef>
          </c:cat>
          <c:val>
            <c:numRef>
              <c:f>financiero!$E$39:$E$185</c:f>
              <c:numCache>
                <c:formatCode>0.0</c:formatCode>
                <c:ptCount val="147"/>
                <c:pt idx="0">
                  <c:v>-5.1920862556265153</c:v>
                </c:pt>
                <c:pt idx="1">
                  <c:v>4.5820912001766745</c:v>
                </c:pt>
                <c:pt idx="2">
                  <c:v>-0.78125</c:v>
                </c:pt>
                <c:pt idx="3">
                  <c:v>8.5124494573318721E-2</c:v>
                </c:pt>
                <c:pt idx="4">
                  <c:v>-1.7435679353604128</c:v>
                </c:pt>
                <c:pt idx="5">
                  <c:v>2.1640337589266423</c:v>
                </c:pt>
                <c:pt idx="6">
                  <c:v>-1.2179622961237091</c:v>
                </c:pt>
                <c:pt idx="7">
                  <c:v>-3.6774954433365425</c:v>
                </c:pt>
                <c:pt idx="8">
                  <c:v>3.1834372217275142</c:v>
                </c:pt>
                <c:pt idx="9">
                  <c:v>-1.4886731391585917</c:v>
                </c:pt>
                <c:pt idx="10">
                  <c:v>0.36136662286465615</c:v>
                </c:pt>
                <c:pt idx="11">
                  <c:v>2.7277686852154925</c:v>
                </c:pt>
                <c:pt idx="12">
                  <c:v>-0.30801911842804897</c:v>
                </c:pt>
                <c:pt idx="13">
                  <c:v>-0.596633283613901</c:v>
                </c:pt>
                <c:pt idx="14">
                  <c:v>-0.42872454448016351</c:v>
                </c:pt>
                <c:pt idx="15">
                  <c:v>-0.22604951560818431</c:v>
                </c:pt>
                <c:pt idx="16">
                  <c:v>0.76599417412881454</c:v>
                </c:pt>
                <c:pt idx="17">
                  <c:v>-1.0171306209850184</c:v>
                </c:pt>
                <c:pt idx="18">
                  <c:v>0.18388318009734395</c:v>
                </c:pt>
                <c:pt idx="19">
                  <c:v>2.25653206650831</c:v>
                </c:pt>
                <c:pt idx="20">
                  <c:v>0.98194488438392291</c:v>
                </c:pt>
                <c:pt idx="21">
                  <c:v>1.4533667921371896</c:v>
                </c:pt>
                <c:pt idx="22">
                  <c:v>-0.69050809028136095</c:v>
                </c:pt>
                <c:pt idx="23">
                  <c:v>-0.92361975923619388</c:v>
                </c:pt>
                <c:pt idx="24">
                  <c:v>0.26186236514087469</c:v>
                </c:pt>
                <c:pt idx="25">
                  <c:v>0.79398244880903857</c:v>
                </c:pt>
                <c:pt idx="26">
                  <c:v>3.1198175787727989</c:v>
                </c:pt>
                <c:pt idx="27">
                  <c:v>-4.1009146647904338</c:v>
                </c:pt>
                <c:pt idx="28">
                  <c:v>0.39828110260979877</c:v>
                </c:pt>
                <c:pt idx="29">
                  <c:v>-0.29230608623029841</c:v>
                </c:pt>
                <c:pt idx="30">
                  <c:v>2.565176421317128</c:v>
                </c:pt>
                <c:pt idx="31">
                  <c:v>1.8783176806860036</c:v>
                </c:pt>
                <c:pt idx="32">
                  <c:v>-3.3667334669338689</c:v>
                </c:pt>
                <c:pt idx="33">
                  <c:v>0.12442969722108455</c:v>
                </c:pt>
                <c:pt idx="34">
                  <c:v>1.5845070422535246</c:v>
                </c:pt>
                <c:pt idx="35">
                  <c:v>-1.1112243857681725</c:v>
                </c:pt>
                <c:pt idx="36">
                  <c:v>-0.28865979381443863</c:v>
                </c:pt>
                <c:pt idx="37">
                  <c:v>2.6468155500413593</c:v>
                </c:pt>
                <c:pt idx="38">
                  <c:v>-3.0620467365028214</c:v>
                </c:pt>
                <c:pt idx="39">
                  <c:v>1.2572734829592758</c:v>
                </c:pt>
                <c:pt idx="40">
                  <c:v>-2.5141097998973905</c:v>
                </c:pt>
                <c:pt idx="41">
                  <c:v>0.2315789473684271</c:v>
                </c:pt>
                <c:pt idx="42">
                  <c:v>9.4517958412110303E-2</c:v>
                </c:pt>
                <c:pt idx="43">
                  <c:v>1.0806840835169362</c:v>
                </c:pt>
                <c:pt idx="44">
                  <c:v>-0.72659331534150606</c:v>
                </c:pt>
                <c:pt idx="45">
                  <c:v>0.8678377248013458</c:v>
                </c:pt>
                <c:pt idx="46">
                  <c:v>-0.33170933969108862</c:v>
                </c:pt>
                <c:pt idx="47">
                  <c:v>-1.3520540821633009</c:v>
                </c:pt>
                <c:pt idx="48">
                  <c:v>-1.4971006852925517</c:v>
                </c:pt>
                <c:pt idx="49">
                  <c:v>-1.3164936315958498</c:v>
                </c:pt>
                <c:pt idx="50">
                  <c:v>19.685466377440331</c:v>
                </c:pt>
                <c:pt idx="51">
                  <c:v>-26.017217942908921</c:v>
                </c:pt>
                <c:pt idx="52">
                  <c:v>7.6310632043116167</c:v>
                </c:pt>
                <c:pt idx="53">
                  <c:v>7.5907590759075827</c:v>
                </c:pt>
                <c:pt idx="54">
                  <c:v>-2.6866934630844108</c:v>
                </c:pt>
                <c:pt idx="55">
                  <c:v>-0.82608695652174324</c:v>
                </c:pt>
                <c:pt idx="56">
                  <c:v>1.2275317843051248</c:v>
                </c:pt>
                <c:pt idx="57">
                  <c:v>0.18406236466002035</c:v>
                </c:pt>
                <c:pt idx="58">
                  <c:v>-0.35664108937641936</c:v>
                </c:pt>
                <c:pt idx="59">
                  <c:v>4.8481561822125707</c:v>
                </c:pt>
                <c:pt idx="60">
                  <c:v>-8.2755767042519413E-2</c:v>
                </c:pt>
                <c:pt idx="61">
                  <c:v>-3.4579148980225738</c:v>
                </c:pt>
                <c:pt idx="62">
                  <c:v>-3.6568364611260007</c:v>
                </c:pt>
                <c:pt idx="63">
                  <c:v>6.2889581478183354</c:v>
                </c:pt>
                <c:pt idx="64">
                  <c:v>0.32464132369882659</c:v>
                </c:pt>
                <c:pt idx="65">
                  <c:v>2.0563674321503189</c:v>
                </c:pt>
                <c:pt idx="66">
                  <c:v>-0.77733456070367968</c:v>
                </c:pt>
                <c:pt idx="67">
                  <c:v>-1.2782187403360568</c:v>
                </c:pt>
                <c:pt idx="68">
                  <c:v>3.1325049597996646E-2</c:v>
                </c:pt>
                <c:pt idx="69">
                  <c:v>0.35490605427974664</c:v>
                </c:pt>
                <c:pt idx="70">
                  <c:v>0.41605991262743114</c:v>
                </c:pt>
                <c:pt idx="71">
                  <c:v>1.3880256888336273</c:v>
                </c:pt>
                <c:pt idx="72">
                  <c:v>0.59256232120963315</c:v>
                </c:pt>
                <c:pt idx="73">
                  <c:v>-2.7016047125736353</c:v>
                </c:pt>
                <c:pt idx="74">
                  <c:v>0.80375782881001445</c:v>
                </c:pt>
                <c:pt idx="75">
                  <c:v>2.7441234337786113</c:v>
                </c:pt>
                <c:pt idx="76">
                  <c:v>1.9754081838339044</c:v>
                </c:pt>
                <c:pt idx="77">
                  <c:v>-1.1761217631943155</c:v>
                </c:pt>
                <c:pt idx="78">
                  <c:v>-0.46004600460045619</c:v>
                </c:pt>
                <c:pt idx="79">
                  <c:v>-1.9793027227971494</c:v>
                </c:pt>
                <c:pt idx="80">
                  <c:v>4.2537925379253716</c:v>
                </c:pt>
                <c:pt idx="81">
                  <c:v>0.42277062235769325</c:v>
                </c:pt>
                <c:pt idx="82">
                  <c:v>2.0364205991775908</c:v>
                </c:pt>
                <c:pt idx="83">
                  <c:v>-0.56611015160238365</c:v>
                </c:pt>
                <c:pt idx="84">
                  <c:v>0.98427096400657277</c:v>
                </c:pt>
                <c:pt idx="85">
                  <c:v>-0.88867654085046377</c:v>
                </c:pt>
                <c:pt idx="86">
                  <c:v>4.5507134593135268</c:v>
                </c:pt>
                <c:pt idx="87">
                  <c:v>-2.323865732202135</c:v>
                </c:pt>
                <c:pt idx="88">
                  <c:v>0.27379154078548407</c:v>
                </c:pt>
                <c:pt idx="89">
                  <c:v>-9.4153092929094573E-2</c:v>
                </c:pt>
                <c:pt idx="90">
                  <c:v>-1.5738384695127672</c:v>
                </c:pt>
                <c:pt idx="91">
                  <c:v>0.26809651474530849</c:v>
                </c:pt>
                <c:pt idx="92">
                  <c:v>-0.84033613445377853</c:v>
                </c:pt>
                <c:pt idx="93">
                  <c:v>-1.492681047765787</c:v>
                </c:pt>
                <c:pt idx="94">
                  <c:v>1.6717176654609478</c:v>
                </c:pt>
                <c:pt idx="95">
                  <c:v>-2.0480769230769136</c:v>
                </c:pt>
                <c:pt idx="96">
                  <c:v>1.6295278295867188</c:v>
                </c:pt>
                <c:pt idx="97">
                  <c:v>1.9511252776972743</c:v>
                </c:pt>
                <c:pt idx="98">
                  <c:v>1.1747986736144078</c:v>
                </c:pt>
                <c:pt idx="99">
                  <c:v>0.27156100758496393</c:v>
                </c:pt>
                <c:pt idx="100">
                  <c:v>-0.27082555098990602</c:v>
                </c:pt>
                <c:pt idx="101">
                  <c:v>-1.2641633111714623</c:v>
                </c:pt>
                <c:pt idx="102">
                  <c:v>2.5796661608497695</c:v>
                </c:pt>
                <c:pt idx="103">
                  <c:v>1.5994822485207116</c:v>
                </c:pt>
                <c:pt idx="104">
                  <c:v>-0.88270088270088198</c:v>
                </c:pt>
                <c:pt idx="105">
                  <c:v>2.6900477414616208</c:v>
                </c:pt>
                <c:pt idx="106">
                  <c:v>-3.1917746982565887</c:v>
                </c:pt>
                <c:pt idx="107">
                  <c:v>1.3391207979312814</c:v>
                </c:pt>
                <c:pt idx="108">
                  <c:v>-0.37364439989064913</c:v>
                </c:pt>
                <c:pt idx="109">
                  <c:v>2.7625320160995281</c:v>
                </c:pt>
                <c:pt idx="110">
                  <c:v>-1.0236781199928879</c:v>
                </c:pt>
                <c:pt idx="111">
                  <c:v>0.71948916269448659</c:v>
                </c:pt>
                <c:pt idx="112">
                  <c:v>2.0537547995356897</c:v>
                </c:pt>
                <c:pt idx="113">
                  <c:v>-1.487444220841716</c:v>
                </c:pt>
                <c:pt idx="114">
                  <c:v>-0.2930988542499291</c:v>
                </c:pt>
                <c:pt idx="115">
                  <c:v>-0.58792089791556146</c:v>
                </c:pt>
                <c:pt idx="116">
                  <c:v>4.0501792114695512</c:v>
                </c:pt>
                <c:pt idx="117">
                  <c:v>-1.1195315191181665</c:v>
                </c:pt>
                <c:pt idx="118">
                  <c:v>-3.3356558090924859</c:v>
                </c:pt>
                <c:pt idx="119">
                  <c:v>1.2253356158212547</c:v>
                </c:pt>
                <c:pt idx="120">
                  <c:v>2.1984868713840644</c:v>
                </c:pt>
                <c:pt idx="121">
                  <c:v>-2.1599024560181035</c:v>
                </c:pt>
                <c:pt idx="122">
                  <c:v>0.87235178921132306</c:v>
                </c:pt>
                <c:pt idx="123">
                  <c:v>-0.31768443346276154</c:v>
                </c:pt>
                <c:pt idx="124">
                  <c:v>-6.1968838526904602E-2</c:v>
                </c:pt>
                <c:pt idx="125">
                  <c:v>3.0826468243422944</c:v>
                </c:pt>
                <c:pt idx="126">
                  <c:v>0.81636160522471357</c:v>
                </c:pt>
                <c:pt idx="127">
                  <c:v>-1.1506989430617121</c:v>
                </c:pt>
                <c:pt idx="128">
                  <c:v>-1.5176338708286718</c:v>
                </c:pt>
                <c:pt idx="129">
                  <c:v>1.3046143069783911</c:v>
                </c:pt>
                <c:pt idx="130">
                  <c:v>1.7113223854796855</c:v>
                </c:pt>
                <c:pt idx="131">
                  <c:v>-3.399048266485849E-2</c:v>
                </c:pt>
                <c:pt idx="132">
                  <c:v>-2.9241754505270334</c:v>
                </c:pt>
                <c:pt idx="133">
                  <c:v>6.1558669001751332</c:v>
                </c:pt>
                <c:pt idx="134">
                  <c:v>-5.3122164480739027</c:v>
                </c:pt>
                <c:pt idx="135">
                  <c:v>5.1920899033016665</c:v>
                </c:pt>
                <c:pt idx="136">
                  <c:v>-4.0414078674948168</c:v>
                </c:pt>
                <c:pt idx="137">
                  <c:v>2.4423923362388855</c:v>
                </c:pt>
                <c:pt idx="138">
                  <c:v>-1.4237573715248475</c:v>
                </c:pt>
                <c:pt idx="139">
                  <c:v>2.9911973335612352</c:v>
                </c:pt>
                <c:pt idx="140">
                  <c:v>4.0494564766409447</c:v>
                </c:pt>
                <c:pt idx="141">
                  <c:v>-2.7593907010128316</c:v>
                </c:pt>
                <c:pt idx="142">
                  <c:v>3.8136635774624672</c:v>
                </c:pt>
                <c:pt idx="143">
                  <c:v>0.27650497708959776</c:v>
                </c:pt>
                <c:pt idx="144">
                  <c:v>0.37816119120774871</c:v>
                </c:pt>
                <c:pt idx="145">
                  <c:v>6.3966721607409127</c:v>
                </c:pt>
                <c:pt idx="146">
                  <c:v>-3.2974328710534073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88E-45F5-BE8C-64E5F671BD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78849792"/>
        <c:axId val="1550039968"/>
      </c:lineChart>
      <c:dateAx>
        <c:axId val="1378849792"/>
        <c:scaling>
          <c:orientation val="minMax"/>
        </c:scaling>
        <c:delete val="0"/>
        <c:axPos val="b"/>
        <c:numFmt formatCode="mmm\-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SV"/>
          </a:p>
        </c:txPr>
        <c:crossAx val="1550039968"/>
        <c:crosses val="autoZero"/>
        <c:auto val="1"/>
        <c:lblOffset val="100"/>
        <c:baseTimeUnit val="months"/>
      </c:dateAx>
      <c:valAx>
        <c:axId val="15500399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SV"/>
          </a:p>
        </c:txPr>
        <c:crossAx val="13788497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SV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SV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SV"/>
              <a:t>IVAE Agropecuario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SV"/>
        </a:p>
      </c:txPr>
    </c:title>
    <c:autoTitleDeleted val="0"/>
    <c:plotArea>
      <c:layout/>
      <c:lineChart>
        <c:grouping val="standard"/>
        <c:varyColors val="0"/>
        <c:ser>
          <c:idx val="1"/>
          <c:order val="0"/>
          <c:tx>
            <c:v>Tasas intermensual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'indice agrop'!$A$39:$A$185</c:f>
              <c:numCache>
                <c:formatCode>mmm\-yy</c:formatCode>
                <c:ptCount val="147"/>
                <c:pt idx="0">
                  <c:v>39448</c:v>
                </c:pt>
                <c:pt idx="1">
                  <c:v>39479</c:v>
                </c:pt>
                <c:pt idx="2">
                  <c:v>39508</c:v>
                </c:pt>
                <c:pt idx="3">
                  <c:v>39539</c:v>
                </c:pt>
                <c:pt idx="4">
                  <c:v>39569</c:v>
                </c:pt>
                <c:pt idx="5">
                  <c:v>39600</c:v>
                </c:pt>
                <c:pt idx="6">
                  <c:v>39630</c:v>
                </c:pt>
                <c:pt idx="7">
                  <c:v>39661</c:v>
                </c:pt>
                <c:pt idx="8">
                  <c:v>39692</c:v>
                </c:pt>
                <c:pt idx="9">
                  <c:v>39722</c:v>
                </c:pt>
                <c:pt idx="10">
                  <c:v>39753</c:v>
                </c:pt>
                <c:pt idx="11">
                  <c:v>39783</c:v>
                </c:pt>
                <c:pt idx="12">
                  <c:v>39814</c:v>
                </c:pt>
                <c:pt idx="13">
                  <c:v>39845</c:v>
                </c:pt>
                <c:pt idx="14">
                  <c:v>39873</c:v>
                </c:pt>
                <c:pt idx="15">
                  <c:v>39904</c:v>
                </c:pt>
                <c:pt idx="16">
                  <c:v>39934</c:v>
                </c:pt>
                <c:pt idx="17">
                  <c:v>39965</c:v>
                </c:pt>
                <c:pt idx="18">
                  <c:v>39995</c:v>
                </c:pt>
                <c:pt idx="19">
                  <c:v>40026</c:v>
                </c:pt>
                <c:pt idx="20">
                  <c:v>40057</c:v>
                </c:pt>
                <c:pt idx="21">
                  <c:v>40087</c:v>
                </c:pt>
                <c:pt idx="22">
                  <c:v>40118</c:v>
                </c:pt>
                <c:pt idx="23">
                  <c:v>40148</c:v>
                </c:pt>
                <c:pt idx="24">
                  <c:v>40179</c:v>
                </c:pt>
                <c:pt idx="25">
                  <c:v>40210</c:v>
                </c:pt>
                <c:pt idx="26">
                  <c:v>40238</c:v>
                </c:pt>
                <c:pt idx="27">
                  <c:v>40269</c:v>
                </c:pt>
                <c:pt idx="28">
                  <c:v>40299</c:v>
                </c:pt>
                <c:pt idx="29">
                  <c:v>40330</c:v>
                </c:pt>
                <c:pt idx="30">
                  <c:v>40360</c:v>
                </c:pt>
                <c:pt idx="31">
                  <c:v>40391</c:v>
                </c:pt>
                <c:pt idx="32">
                  <c:v>40422</c:v>
                </c:pt>
                <c:pt idx="33">
                  <c:v>40452</c:v>
                </c:pt>
                <c:pt idx="34">
                  <c:v>40483</c:v>
                </c:pt>
                <c:pt idx="35">
                  <c:v>40513</c:v>
                </c:pt>
                <c:pt idx="36">
                  <c:v>40544</c:v>
                </c:pt>
                <c:pt idx="37">
                  <c:v>40575</c:v>
                </c:pt>
                <c:pt idx="38">
                  <c:v>40603</c:v>
                </c:pt>
                <c:pt idx="39">
                  <c:v>40634</c:v>
                </c:pt>
                <c:pt idx="40">
                  <c:v>40664</c:v>
                </c:pt>
                <c:pt idx="41">
                  <c:v>40695</c:v>
                </c:pt>
                <c:pt idx="42">
                  <c:v>40725</c:v>
                </c:pt>
                <c:pt idx="43">
                  <c:v>40756</c:v>
                </c:pt>
                <c:pt idx="44">
                  <c:v>40787</c:v>
                </c:pt>
                <c:pt idx="45">
                  <c:v>40817</c:v>
                </c:pt>
                <c:pt idx="46">
                  <c:v>40848</c:v>
                </c:pt>
                <c:pt idx="47">
                  <c:v>40878</c:v>
                </c:pt>
                <c:pt idx="48">
                  <c:v>40909</c:v>
                </c:pt>
                <c:pt idx="49">
                  <c:v>40940</c:v>
                </c:pt>
                <c:pt idx="50">
                  <c:v>40969</c:v>
                </c:pt>
                <c:pt idx="51">
                  <c:v>41000</c:v>
                </c:pt>
                <c:pt idx="52">
                  <c:v>41030</c:v>
                </c:pt>
                <c:pt idx="53">
                  <c:v>41061</c:v>
                </c:pt>
                <c:pt idx="54">
                  <c:v>41091</c:v>
                </c:pt>
                <c:pt idx="55">
                  <c:v>41122</c:v>
                </c:pt>
                <c:pt idx="56">
                  <c:v>41153</c:v>
                </c:pt>
                <c:pt idx="57">
                  <c:v>41183</c:v>
                </c:pt>
                <c:pt idx="58">
                  <c:v>41214</c:v>
                </c:pt>
                <c:pt idx="59">
                  <c:v>41244</c:v>
                </c:pt>
                <c:pt idx="60">
                  <c:v>41275</c:v>
                </c:pt>
                <c:pt idx="61">
                  <c:v>41306</c:v>
                </c:pt>
                <c:pt idx="62">
                  <c:v>41334</c:v>
                </c:pt>
                <c:pt idx="63">
                  <c:v>41365</c:v>
                </c:pt>
                <c:pt idx="64">
                  <c:v>41395</c:v>
                </c:pt>
                <c:pt idx="65">
                  <c:v>41426</c:v>
                </c:pt>
                <c:pt idx="66">
                  <c:v>41456</c:v>
                </c:pt>
                <c:pt idx="67">
                  <c:v>41487</c:v>
                </c:pt>
                <c:pt idx="68">
                  <c:v>41518</c:v>
                </c:pt>
                <c:pt idx="69">
                  <c:v>41548</c:v>
                </c:pt>
                <c:pt idx="70">
                  <c:v>41579</c:v>
                </c:pt>
                <c:pt idx="71">
                  <c:v>41609</c:v>
                </c:pt>
                <c:pt idx="72">
                  <c:v>41640</c:v>
                </c:pt>
                <c:pt idx="73">
                  <c:v>41671</c:v>
                </c:pt>
                <c:pt idx="74">
                  <c:v>41699</c:v>
                </c:pt>
                <c:pt idx="75">
                  <c:v>41730</c:v>
                </c:pt>
                <c:pt idx="76">
                  <c:v>41760</c:v>
                </c:pt>
                <c:pt idx="77">
                  <c:v>41791</c:v>
                </c:pt>
                <c:pt idx="78">
                  <c:v>41821</c:v>
                </c:pt>
                <c:pt idx="79">
                  <c:v>41852</c:v>
                </c:pt>
                <c:pt idx="80">
                  <c:v>41883</c:v>
                </c:pt>
                <c:pt idx="81">
                  <c:v>41913</c:v>
                </c:pt>
                <c:pt idx="82">
                  <c:v>41944</c:v>
                </c:pt>
                <c:pt idx="83">
                  <c:v>41974</c:v>
                </c:pt>
                <c:pt idx="84">
                  <c:v>42005</c:v>
                </c:pt>
                <c:pt idx="85">
                  <c:v>42036</c:v>
                </c:pt>
                <c:pt idx="86">
                  <c:v>42064</c:v>
                </c:pt>
                <c:pt idx="87">
                  <c:v>42095</c:v>
                </c:pt>
                <c:pt idx="88">
                  <c:v>42125</c:v>
                </c:pt>
                <c:pt idx="89">
                  <c:v>42156</c:v>
                </c:pt>
                <c:pt idx="90">
                  <c:v>42186</c:v>
                </c:pt>
                <c:pt idx="91">
                  <c:v>42217</c:v>
                </c:pt>
                <c:pt idx="92">
                  <c:v>42248</c:v>
                </c:pt>
                <c:pt idx="93">
                  <c:v>42278</c:v>
                </c:pt>
                <c:pt idx="94">
                  <c:v>42309</c:v>
                </c:pt>
                <c:pt idx="95">
                  <c:v>42339</c:v>
                </c:pt>
                <c:pt idx="96">
                  <c:v>42370</c:v>
                </c:pt>
                <c:pt idx="97">
                  <c:v>42401</c:v>
                </c:pt>
                <c:pt idx="98">
                  <c:v>42430</c:v>
                </c:pt>
                <c:pt idx="99">
                  <c:v>42461</c:v>
                </c:pt>
                <c:pt idx="100">
                  <c:v>42491</c:v>
                </c:pt>
                <c:pt idx="101">
                  <c:v>42522</c:v>
                </c:pt>
                <c:pt idx="102">
                  <c:v>42552</c:v>
                </c:pt>
                <c:pt idx="103">
                  <c:v>42583</c:v>
                </c:pt>
                <c:pt idx="104">
                  <c:v>42614</c:v>
                </c:pt>
                <c:pt idx="105">
                  <c:v>42644</c:v>
                </c:pt>
                <c:pt idx="106">
                  <c:v>42675</c:v>
                </c:pt>
                <c:pt idx="107">
                  <c:v>42705</c:v>
                </c:pt>
                <c:pt idx="108">
                  <c:v>42736</c:v>
                </c:pt>
                <c:pt idx="109">
                  <c:v>42767</c:v>
                </c:pt>
                <c:pt idx="110">
                  <c:v>42795</c:v>
                </c:pt>
                <c:pt idx="111">
                  <c:v>42826</c:v>
                </c:pt>
                <c:pt idx="112">
                  <c:v>42856</c:v>
                </c:pt>
                <c:pt idx="113">
                  <c:v>42887</c:v>
                </c:pt>
                <c:pt idx="114">
                  <c:v>42917</c:v>
                </c:pt>
                <c:pt idx="115">
                  <c:v>42948</c:v>
                </c:pt>
                <c:pt idx="116">
                  <c:v>42979</c:v>
                </c:pt>
                <c:pt idx="117">
                  <c:v>43009</c:v>
                </c:pt>
                <c:pt idx="118">
                  <c:v>43040</c:v>
                </c:pt>
                <c:pt idx="119">
                  <c:v>43070</c:v>
                </c:pt>
                <c:pt idx="120">
                  <c:v>43101</c:v>
                </c:pt>
                <c:pt idx="121">
                  <c:v>43132</c:v>
                </c:pt>
                <c:pt idx="122">
                  <c:v>43160</c:v>
                </c:pt>
                <c:pt idx="123">
                  <c:v>43191</c:v>
                </c:pt>
                <c:pt idx="124">
                  <c:v>43221</c:v>
                </c:pt>
                <c:pt idx="125">
                  <c:v>43252</c:v>
                </c:pt>
                <c:pt idx="126">
                  <c:v>43282</c:v>
                </c:pt>
                <c:pt idx="127">
                  <c:v>43313</c:v>
                </c:pt>
                <c:pt idx="128">
                  <c:v>43344</c:v>
                </c:pt>
                <c:pt idx="129">
                  <c:v>43374</c:v>
                </c:pt>
                <c:pt idx="130">
                  <c:v>43405</c:v>
                </c:pt>
                <c:pt idx="131">
                  <c:v>43435</c:v>
                </c:pt>
                <c:pt idx="132">
                  <c:v>43466</c:v>
                </c:pt>
                <c:pt idx="133">
                  <c:v>43497</c:v>
                </c:pt>
                <c:pt idx="134">
                  <c:v>43525</c:v>
                </c:pt>
                <c:pt idx="135">
                  <c:v>43556</c:v>
                </c:pt>
                <c:pt idx="136">
                  <c:v>43586</c:v>
                </c:pt>
                <c:pt idx="137">
                  <c:v>43617</c:v>
                </c:pt>
                <c:pt idx="138">
                  <c:v>43647</c:v>
                </c:pt>
                <c:pt idx="139">
                  <c:v>43678</c:v>
                </c:pt>
                <c:pt idx="140">
                  <c:v>43709</c:v>
                </c:pt>
                <c:pt idx="141">
                  <c:v>43739</c:v>
                </c:pt>
                <c:pt idx="142">
                  <c:v>43770</c:v>
                </c:pt>
                <c:pt idx="143">
                  <c:v>43800</c:v>
                </c:pt>
                <c:pt idx="144">
                  <c:v>43831</c:v>
                </c:pt>
                <c:pt idx="145">
                  <c:v>43862</c:v>
                </c:pt>
                <c:pt idx="146">
                  <c:v>43891</c:v>
                </c:pt>
              </c:numCache>
            </c:numRef>
          </c:cat>
          <c:val>
            <c:numRef>
              <c:f>'indice agrop'!$E$39:$E$185</c:f>
              <c:numCache>
                <c:formatCode>0.0</c:formatCode>
                <c:ptCount val="147"/>
                <c:pt idx="0">
                  <c:v>-3.9723502304147451</c:v>
                </c:pt>
                <c:pt idx="1">
                  <c:v>-1.8427872156636882</c:v>
                </c:pt>
                <c:pt idx="2">
                  <c:v>1.1440305074801982</c:v>
                </c:pt>
                <c:pt idx="3">
                  <c:v>2.2911832946635791</c:v>
                </c:pt>
                <c:pt idx="4">
                  <c:v>3.8843209526509881</c:v>
                </c:pt>
                <c:pt idx="5">
                  <c:v>3.7754730713245976</c:v>
                </c:pt>
                <c:pt idx="6">
                  <c:v>-5.0495309897431344</c:v>
                </c:pt>
                <c:pt idx="7">
                  <c:v>4.9025944049487569</c:v>
                </c:pt>
                <c:pt idx="8">
                  <c:v>-3.7581411723288216</c:v>
                </c:pt>
                <c:pt idx="9">
                  <c:v>-3.8042981252857766</c:v>
                </c:pt>
                <c:pt idx="10">
                  <c:v>1.3024051715942564</c:v>
                </c:pt>
                <c:pt idx="11">
                  <c:v>4.6921921921927456E-2</c:v>
                </c:pt>
                <c:pt idx="12">
                  <c:v>-8.1230653784823197</c:v>
                </c:pt>
                <c:pt idx="13">
                  <c:v>6.2276671771311909</c:v>
                </c:pt>
                <c:pt idx="14">
                  <c:v>-1.6914944738106619</c:v>
                </c:pt>
                <c:pt idx="15">
                  <c:v>0.79186626258676007</c:v>
                </c:pt>
                <c:pt idx="16">
                  <c:v>-3.8409311348205577</c:v>
                </c:pt>
                <c:pt idx="17">
                  <c:v>4.2263465805930878</c:v>
                </c:pt>
                <c:pt idx="18">
                  <c:v>4.2775573405593681</c:v>
                </c:pt>
                <c:pt idx="19">
                  <c:v>-7.8793503480278364</c:v>
                </c:pt>
                <c:pt idx="20">
                  <c:v>3.4857948821277462</c:v>
                </c:pt>
                <c:pt idx="21">
                  <c:v>0.92484423676013616</c:v>
                </c:pt>
                <c:pt idx="22">
                  <c:v>-2.9709655638082366</c:v>
                </c:pt>
                <c:pt idx="23">
                  <c:v>-3.7280047718461051</c:v>
                </c:pt>
                <c:pt idx="24">
                  <c:v>12.814952498967358</c:v>
                </c:pt>
                <c:pt idx="25">
                  <c:v>12.274599542334098</c:v>
                </c:pt>
                <c:pt idx="26">
                  <c:v>-13.802380564161087</c:v>
                </c:pt>
                <c:pt idx="27">
                  <c:v>-2.2037264730918382</c:v>
                </c:pt>
                <c:pt idx="28">
                  <c:v>7.0212765957446743</c:v>
                </c:pt>
                <c:pt idx="29">
                  <c:v>-10.645219591541666</c:v>
                </c:pt>
                <c:pt idx="30">
                  <c:v>8.8895631067961176</c:v>
                </c:pt>
                <c:pt idx="31">
                  <c:v>1.4117209993498525</c:v>
                </c:pt>
                <c:pt idx="32">
                  <c:v>-11.209817748878093</c:v>
                </c:pt>
                <c:pt idx="33">
                  <c:v>7.4368231046931355</c:v>
                </c:pt>
                <c:pt idx="34">
                  <c:v>-1.2864823348694321</c:v>
                </c:pt>
                <c:pt idx="35">
                  <c:v>7.4596382026843155</c:v>
                </c:pt>
                <c:pt idx="36">
                  <c:v>-7.0594623947868529</c:v>
                </c:pt>
                <c:pt idx="37">
                  <c:v>0.41873600155808433</c:v>
                </c:pt>
                <c:pt idx="38">
                  <c:v>2.2692009309542183</c:v>
                </c:pt>
                <c:pt idx="39">
                  <c:v>-2.5128010620140251</c:v>
                </c:pt>
                <c:pt idx="40">
                  <c:v>3.3265246571345219</c:v>
                </c:pt>
                <c:pt idx="41">
                  <c:v>-8.7734161724559954</c:v>
                </c:pt>
                <c:pt idx="42">
                  <c:v>3.3949024868434652</c:v>
                </c:pt>
                <c:pt idx="43">
                  <c:v>-1.1377245508982003</c:v>
                </c:pt>
                <c:pt idx="44">
                  <c:v>-5.1786795881283982</c:v>
                </c:pt>
                <c:pt idx="45">
                  <c:v>13.084211646971134</c:v>
                </c:pt>
                <c:pt idx="46">
                  <c:v>-2.353605723969121</c:v>
                </c:pt>
                <c:pt idx="47">
                  <c:v>4.0686463555726915</c:v>
                </c:pt>
                <c:pt idx="48">
                  <c:v>-8.106355382619979</c:v>
                </c:pt>
                <c:pt idx="49">
                  <c:v>-5.9885069059380953</c:v>
                </c:pt>
                <c:pt idx="50">
                  <c:v>4.1072386058981225</c:v>
                </c:pt>
                <c:pt idx="51">
                  <c:v>5.1194890811701699</c:v>
                </c:pt>
                <c:pt idx="52">
                  <c:v>15.159235668789805</c:v>
                </c:pt>
                <c:pt idx="53">
                  <c:v>3.6504424778761146</c:v>
                </c:pt>
                <c:pt idx="54">
                  <c:v>-13.849437648797313</c:v>
                </c:pt>
                <c:pt idx="55">
                  <c:v>9.3196112064036551</c:v>
                </c:pt>
                <c:pt idx="56">
                  <c:v>-6.4940725244072572</c:v>
                </c:pt>
                <c:pt idx="57">
                  <c:v>-3.0297380441875688</c:v>
                </c:pt>
                <c:pt idx="58">
                  <c:v>4.0280715247067889</c:v>
                </c:pt>
                <c:pt idx="59">
                  <c:v>3.3730708806949394</c:v>
                </c:pt>
                <c:pt idx="60">
                  <c:v>-11.273019846236366</c:v>
                </c:pt>
                <c:pt idx="61">
                  <c:v>0.43324937027708899</c:v>
                </c:pt>
                <c:pt idx="62">
                  <c:v>-3.2002407704655011</c:v>
                </c:pt>
                <c:pt idx="63">
                  <c:v>-5.1818841330708576E-2</c:v>
                </c:pt>
                <c:pt idx="64">
                  <c:v>2.115304852758193</c:v>
                </c:pt>
                <c:pt idx="65">
                  <c:v>7.0877335499593741</c:v>
                </c:pt>
                <c:pt idx="66">
                  <c:v>-8.0504456666034443</c:v>
                </c:pt>
                <c:pt idx="67">
                  <c:v>0.60843559863876795</c:v>
                </c:pt>
                <c:pt idx="68">
                  <c:v>5.6580565805657956</c:v>
                </c:pt>
                <c:pt idx="69">
                  <c:v>-4.0745052386495946</c:v>
                </c:pt>
                <c:pt idx="70">
                  <c:v>1.5574433656958098</c:v>
                </c:pt>
                <c:pt idx="71">
                  <c:v>-3.4953196574387668</c:v>
                </c:pt>
                <c:pt idx="72">
                  <c:v>11.309462387782476</c:v>
                </c:pt>
                <c:pt idx="73">
                  <c:v>3.8750347640678529</c:v>
                </c:pt>
                <c:pt idx="74">
                  <c:v>-17.974118697010265</c:v>
                </c:pt>
                <c:pt idx="75">
                  <c:v>9.4331411163094394</c:v>
                </c:pt>
                <c:pt idx="76">
                  <c:v>-2.8932193278981888</c:v>
                </c:pt>
                <c:pt idx="77">
                  <c:v>-2.9589433807719834</c:v>
                </c:pt>
                <c:pt idx="78">
                  <c:v>7.7653513399451368</c:v>
                </c:pt>
                <c:pt idx="79">
                  <c:v>-5.0029371450949656</c:v>
                </c:pt>
                <c:pt idx="80">
                  <c:v>3.1330516335154046</c:v>
                </c:pt>
                <c:pt idx="81">
                  <c:v>1.9986009793160342E-2</c:v>
                </c:pt>
                <c:pt idx="82">
                  <c:v>0.54950544509941857</c:v>
                </c:pt>
                <c:pt idx="83">
                  <c:v>-5.4153418124006425</c:v>
                </c:pt>
                <c:pt idx="84">
                  <c:v>5.4207374724235757</c:v>
                </c:pt>
                <c:pt idx="85">
                  <c:v>-2.0926756352765308</c:v>
                </c:pt>
                <c:pt idx="86">
                  <c:v>-1.72010178117048</c:v>
                </c:pt>
                <c:pt idx="87">
                  <c:v>5.188483844241909</c:v>
                </c:pt>
                <c:pt idx="88">
                  <c:v>-12.100029536280388</c:v>
                </c:pt>
                <c:pt idx="89">
                  <c:v>-3.5170250896057409</c:v>
                </c:pt>
                <c:pt idx="90">
                  <c:v>13.106570698862319</c:v>
                </c:pt>
                <c:pt idx="91">
                  <c:v>-6.301960381812588</c:v>
                </c:pt>
                <c:pt idx="92">
                  <c:v>2.5961222477817847</c:v>
                </c:pt>
                <c:pt idx="93">
                  <c:v>3.1496903694213207</c:v>
                </c:pt>
                <c:pt idx="94">
                  <c:v>-5.4859745367974337</c:v>
                </c:pt>
                <c:pt idx="95">
                  <c:v>0.20808235680647158</c:v>
                </c:pt>
                <c:pt idx="96">
                  <c:v>1.1803278688524488</c:v>
                </c:pt>
                <c:pt idx="97">
                  <c:v>8.5979693238280586</c:v>
                </c:pt>
                <c:pt idx="98">
                  <c:v>-1.5018897951064258</c:v>
                </c:pt>
                <c:pt idx="99">
                  <c:v>2.8375239826315291</c:v>
                </c:pt>
                <c:pt idx="100">
                  <c:v>-2.6021209740769935</c:v>
                </c:pt>
                <c:pt idx="101">
                  <c:v>7.6015727391874233</c:v>
                </c:pt>
                <c:pt idx="102">
                  <c:v>-4.0194884287454435</c:v>
                </c:pt>
                <c:pt idx="103">
                  <c:v>5.8375634517766617</c:v>
                </c:pt>
                <c:pt idx="104">
                  <c:v>-0.47961630695443347</c:v>
                </c:pt>
                <c:pt idx="105">
                  <c:v>-3.4383688600556184</c:v>
                </c:pt>
                <c:pt idx="106">
                  <c:v>0.11517420097899578</c:v>
                </c:pt>
                <c:pt idx="107">
                  <c:v>-2.6459591601955768</c:v>
                </c:pt>
                <c:pt idx="108">
                  <c:v>-2.0974889217134418</c:v>
                </c:pt>
                <c:pt idx="109">
                  <c:v>-2.7559847113256875</c:v>
                </c:pt>
                <c:pt idx="110">
                  <c:v>9.2470004137360284</c:v>
                </c:pt>
                <c:pt idx="111">
                  <c:v>-6.2014769929937597</c:v>
                </c:pt>
                <c:pt idx="112">
                  <c:v>6.9849601292015784</c:v>
                </c:pt>
                <c:pt idx="113">
                  <c:v>7.2176620435890237</c:v>
                </c:pt>
                <c:pt idx="114">
                  <c:v>-7.6733544526575104</c:v>
                </c:pt>
                <c:pt idx="115">
                  <c:v>-3.0213495996950113</c:v>
                </c:pt>
                <c:pt idx="116">
                  <c:v>0.13759213759214628</c:v>
                </c:pt>
                <c:pt idx="117">
                  <c:v>0.48091078614191929</c:v>
                </c:pt>
                <c:pt idx="118">
                  <c:v>-0.2539558507520856</c:v>
                </c:pt>
                <c:pt idx="119">
                  <c:v>1.224050137093613</c:v>
                </c:pt>
                <c:pt idx="120">
                  <c:v>1.0351165715391186</c:v>
                </c:pt>
                <c:pt idx="121">
                  <c:v>-0.99578705476828233</c:v>
                </c:pt>
                <c:pt idx="122">
                  <c:v>-2.1470019342359703</c:v>
                </c:pt>
                <c:pt idx="123">
                  <c:v>2.213876260130454</c:v>
                </c:pt>
                <c:pt idx="124">
                  <c:v>-9.6693096112943078E-2</c:v>
                </c:pt>
                <c:pt idx="125">
                  <c:v>-7.5687185443282896</c:v>
                </c:pt>
                <c:pt idx="126">
                  <c:v>5.0575916230366502</c:v>
                </c:pt>
                <c:pt idx="127">
                  <c:v>-3.9868434167248057</c:v>
                </c:pt>
                <c:pt idx="128">
                  <c:v>-4.7960137028962961</c:v>
                </c:pt>
                <c:pt idx="129">
                  <c:v>7.5673318067822626</c:v>
                </c:pt>
                <c:pt idx="130">
                  <c:v>-1.6117587430309221</c:v>
                </c:pt>
                <c:pt idx="131">
                  <c:v>4.3169173706985253</c:v>
                </c:pt>
                <c:pt idx="132">
                  <c:v>1.4320987654321105</c:v>
                </c:pt>
                <c:pt idx="133">
                  <c:v>1.13924050632912</c:v>
                </c:pt>
                <c:pt idx="134">
                  <c:v>-1.7136805622412599</c:v>
                </c:pt>
                <c:pt idx="135">
                  <c:v>-0.90116563816240447</c:v>
                </c:pt>
                <c:pt idx="136">
                  <c:v>0.39537412276364758</c:v>
                </c:pt>
                <c:pt idx="137">
                  <c:v>2.2053756030324001</c:v>
                </c:pt>
                <c:pt idx="138">
                  <c:v>-3.4967729505827938</c:v>
                </c:pt>
                <c:pt idx="139">
                  <c:v>4.0227590337392538</c:v>
                </c:pt>
                <c:pt idx="140">
                  <c:v>-0.58535649169945136</c:v>
                </c:pt>
                <c:pt idx="141">
                  <c:v>-1.7760617760617659</c:v>
                </c:pt>
                <c:pt idx="142">
                  <c:v>3.0365566037735769</c:v>
                </c:pt>
                <c:pt idx="143">
                  <c:v>-2.2985216976633249</c:v>
                </c:pt>
                <c:pt idx="144">
                  <c:v>-1.8254588051542453</c:v>
                </c:pt>
                <c:pt idx="145">
                  <c:v>-0.25852639952270717</c:v>
                </c:pt>
                <c:pt idx="146">
                  <c:v>1.2561060711793415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CEB-4558-9B75-06001CD00A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39777104"/>
        <c:axId val="1384262144"/>
      </c:lineChart>
      <c:dateAx>
        <c:axId val="1639777104"/>
        <c:scaling>
          <c:orientation val="minMax"/>
        </c:scaling>
        <c:delete val="0"/>
        <c:axPos val="b"/>
        <c:numFmt formatCode="mmm\-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SV"/>
          </a:p>
        </c:txPr>
        <c:crossAx val="1384262144"/>
        <c:crosses val="autoZero"/>
        <c:auto val="1"/>
        <c:lblOffset val="100"/>
        <c:baseTimeUnit val="months"/>
      </c:dateAx>
      <c:valAx>
        <c:axId val="13842621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SV"/>
          </a:p>
        </c:txPr>
        <c:crossAx val="16397771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SV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SV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SV"/>
              <a:t>IVAE </a:t>
            </a:r>
            <a:r>
              <a:rPr lang="es-SV" sz="1400" b="0" i="0" u="none" strike="noStrike" baseline="0">
                <a:effectLst/>
              </a:rPr>
              <a:t>Información y Comunicaciones</a:t>
            </a:r>
            <a:r>
              <a:rPr lang="es-SV" sz="1400" b="0" i="0" u="none" strike="noStrike" baseline="0"/>
              <a:t> </a:t>
            </a:r>
            <a:endParaRPr lang="es-SV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SV"/>
        </a:p>
      </c:txPr>
    </c:title>
    <c:autoTitleDeleted val="0"/>
    <c:plotArea>
      <c:layout/>
      <c:lineChart>
        <c:grouping val="standard"/>
        <c:varyColors val="0"/>
        <c:ser>
          <c:idx val="1"/>
          <c:order val="0"/>
          <c:tx>
            <c:v>tasa intermensual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informacion!$A$39:$A$185</c:f>
              <c:numCache>
                <c:formatCode>mmm\-yy</c:formatCode>
                <c:ptCount val="147"/>
                <c:pt idx="0">
                  <c:v>39448</c:v>
                </c:pt>
                <c:pt idx="1">
                  <c:v>39479</c:v>
                </c:pt>
                <c:pt idx="2">
                  <c:v>39508</c:v>
                </c:pt>
                <c:pt idx="3">
                  <c:v>39539</c:v>
                </c:pt>
                <c:pt idx="4">
                  <c:v>39569</c:v>
                </c:pt>
                <c:pt idx="5">
                  <c:v>39600</c:v>
                </c:pt>
                <c:pt idx="6">
                  <c:v>39630</c:v>
                </c:pt>
                <c:pt idx="7">
                  <c:v>39661</c:v>
                </c:pt>
                <c:pt idx="8">
                  <c:v>39692</c:v>
                </c:pt>
                <c:pt idx="9">
                  <c:v>39722</c:v>
                </c:pt>
                <c:pt idx="10">
                  <c:v>39753</c:v>
                </c:pt>
                <c:pt idx="11">
                  <c:v>39783</c:v>
                </c:pt>
                <c:pt idx="12">
                  <c:v>39814</c:v>
                </c:pt>
                <c:pt idx="13">
                  <c:v>39845</c:v>
                </c:pt>
                <c:pt idx="14">
                  <c:v>39873</c:v>
                </c:pt>
                <c:pt idx="15">
                  <c:v>39904</c:v>
                </c:pt>
                <c:pt idx="16">
                  <c:v>39934</c:v>
                </c:pt>
                <c:pt idx="17">
                  <c:v>39965</c:v>
                </c:pt>
                <c:pt idx="18">
                  <c:v>39995</c:v>
                </c:pt>
                <c:pt idx="19">
                  <c:v>40026</c:v>
                </c:pt>
                <c:pt idx="20">
                  <c:v>40057</c:v>
                </c:pt>
                <c:pt idx="21">
                  <c:v>40087</c:v>
                </c:pt>
                <c:pt idx="22">
                  <c:v>40118</c:v>
                </c:pt>
                <c:pt idx="23">
                  <c:v>40148</c:v>
                </c:pt>
                <c:pt idx="24">
                  <c:v>40179</c:v>
                </c:pt>
                <c:pt idx="25">
                  <c:v>40210</c:v>
                </c:pt>
                <c:pt idx="26">
                  <c:v>40238</c:v>
                </c:pt>
                <c:pt idx="27">
                  <c:v>40269</c:v>
                </c:pt>
                <c:pt idx="28">
                  <c:v>40299</c:v>
                </c:pt>
                <c:pt idx="29">
                  <c:v>40330</c:v>
                </c:pt>
                <c:pt idx="30">
                  <c:v>40360</c:v>
                </c:pt>
                <c:pt idx="31">
                  <c:v>40391</c:v>
                </c:pt>
                <c:pt idx="32">
                  <c:v>40422</c:v>
                </c:pt>
                <c:pt idx="33">
                  <c:v>40452</c:v>
                </c:pt>
                <c:pt idx="34">
                  <c:v>40483</c:v>
                </c:pt>
                <c:pt idx="35">
                  <c:v>40513</c:v>
                </c:pt>
                <c:pt idx="36">
                  <c:v>40544</c:v>
                </c:pt>
                <c:pt idx="37">
                  <c:v>40575</c:v>
                </c:pt>
                <c:pt idx="38">
                  <c:v>40603</c:v>
                </c:pt>
                <c:pt idx="39">
                  <c:v>40634</c:v>
                </c:pt>
                <c:pt idx="40">
                  <c:v>40664</c:v>
                </c:pt>
                <c:pt idx="41">
                  <c:v>40695</c:v>
                </c:pt>
                <c:pt idx="42">
                  <c:v>40725</c:v>
                </c:pt>
                <c:pt idx="43">
                  <c:v>40756</c:v>
                </c:pt>
                <c:pt idx="44">
                  <c:v>40787</c:v>
                </c:pt>
                <c:pt idx="45">
                  <c:v>40817</c:v>
                </c:pt>
                <c:pt idx="46">
                  <c:v>40848</c:v>
                </c:pt>
                <c:pt idx="47">
                  <c:v>40878</c:v>
                </c:pt>
                <c:pt idx="48">
                  <c:v>40909</c:v>
                </c:pt>
                <c:pt idx="49">
                  <c:v>40940</c:v>
                </c:pt>
                <c:pt idx="50">
                  <c:v>40969</c:v>
                </c:pt>
                <c:pt idx="51">
                  <c:v>41000</c:v>
                </c:pt>
                <c:pt idx="52">
                  <c:v>41030</c:v>
                </c:pt>
                <c:pt idx="53">
                  <c:v>41061</c:v>
                </c:pt>
                <c:pt idx="54">
                  <c:v>41091</c:v>
                </c:pt>
                <c:pt idx="55">
                  <c:v>41122</c:v>
                </c:pt>
                <c:pt idx="56">
                  <c:v>41153</c:v>
                </c:pt>
                <c:pt idx="57">
                  <c:v>41183</c:v>
                </c:pt>
                <c:pt idx="58">
                  <c:v>41214</c:v>
                </c:pt>
                <c:pt idx="59">
                  <c:v>41244</c:v>
                </c:pt>
                <c:pt idx="60">
                  <c:v>41275</c:v>
                </c:pt>
                <c:pt idx="61">
                  <c:v>41306</c:v>
                </c:pt>
                <c:pt idx="62">
                  <c:v>41334</c:v>
                </c:pt>
                <c:pt idx="63">
                  <c:v>41365</c:v>
                </c:pt>
                <c:pt idx="64">
                  <c:v>41395</c:v>
                </c:pt>
                <c:pt idx="65">
                  <c:v>41426</c:v>
                </c:pt>
                <c:pt idx="66">
                  <c:v>41456</c:v>
                </c:pt>
                <c:pt idx="67">
                  <c:v>41487</c:v>
                </c:pt>
                <c:pt idx="68">
                  <c:v>41518</c:v>
                </c:pt>
                <c:pt idx="69">
                  <c:v>41548</c:v>
                </c:pt>
                <c:pt idx="70">
                  <c:v>41579</c:v>
                </c:pt>
                <c:pt idx="71">
                  <c:v>41609</c:v>
                </c:pt>
                <c:pt idx="72">
                  <c:v>41640</c:v>
                </c:pt>
                <c:pt idx="73">
                  <c:v>41671</c:v>
                </c:pt>
                <c:pt idx="74">
                  <c:v>41699</c:v>
                </c:pt>
                <c:pt idx="75">
                  <c:v>41730</c:v>
                </c:pt>
                <c:pt idx="76">
                  <c:v>41760</c:v>
                </c:pt>
                <c:pt idx="77">
                  <c:v>41791</c:v>
                </c:pt>
                <c:pt idx="78">
                  <c:v>41821</c:v>
                </c:pt>
                <c:pt idx="79">
                  <c:v>41852</c:v>
                </c:pt>
                <c:pt idx="80">
                  <c:v>41883</c:v>
                </c:pt>
                <c:pt idx="81">
                  <c:v>41913</c:v>
                </c:pt>
                <c:pt idx="82">
                  <c:v>41944</c:v>
                </c:pt>
                <c:pt idx="83">
                  <c:v>41974</c:v>
                </c:pt>
                <c:pt idx="84">
                  <c:v>42005</c:v>
                </c:pt>
                <c:pt idx="85">
                  <c:v>42036</c:v>
                </c:pt>
                <c:pt idx="86">
                  <c:v>42064</c:v>
                </c:pt>
                <c:pt idx="87">
                  <c:v>42095</c:v>
                </c:pt>
                <c:pt idx="88">
                  <c:v>42125</c:v>
                </c:pt>
                <c:pt idx="89">
                  <c:v>42156</c:v>
                </c:pt>
                <c:pt idx="90">
                  <c:v>42186</c:v>
                </c:pt>
                <c:pt idx="91">
                  <c:v>42217</c:v>
                </c:pt>
                <c:pt idx="92">
                  <c:v>42248</c:v>
                </c:pt>
                <c:pt idx="93">
                  <c:v>42278</c:v>
                </c:pt>
                <c:pt idx="94">
                  <c:v>42309</c:v>
                </c:pt>
                <c:pt idx="95">
                  <c:v>42339</c:v>
                </c:pt>
                <c:pt idx="96">
                  <c:v>42370</c:v>
                </c:pt>
                <c:pt idx="97">
                  <c:v>42401</c:v>
                </c:pt>
                <c:pt idx="98">
                  <c:v>42430</c:v>
                </c:pt>
                <c:pt idx="99">
                  <c:v>42461</c:v>
                </c:pt>
                <c:pt idx="100">
                  <c:v>42491</c:v>
                </c:pt>
                <c:pt idx="101">
                  <c:v>42522</c:v>
                </c:pt>
                <c:pt idx="102">
                  <c:v>42552</c:v>
                </c:pt>
                <c:pt idx="103">
                  <c:v>42583</c:v>
                </c:pt>
                <c:pt idx="104">
                  <c:v>42614</c:v>
                </c:pt>
                <c:pt idx="105">
                  <c:v>42644</c:v>
                </c:pt>
                <c:pt idx="106">
                  <c:v>42675</c:v>
                </c:pt>
                <c:pt idx="107">
                  <c:v>42705</c:v>
                </c:pt>
                <c:pt idx="108">
                  <c:v>42736</c:v>
                </c:pt>
                <c:pt idx="109">
                  <c:v>42767</c:v>
                </c:pt>
                <c:pt idx="110">
                  <c:v>42795</c:v>
                </c:pt>
                <c:pt idx="111">
                  <c:v>42826</c:v>
                </c:pt>
                <c:pt idx="112">
                  <c:v>42856</c:v>
                </c:pt>
                <c:pt idx="113">
                  <c:v>42887</c:v>
                </c:pt>
                <c:pt idx="114">
                  <c:v>42917</c:v>
                </c:pt>
                <c:pt idx="115">
                  <c:v>42948</c:v>
                </c:pt>
                <c:pt idx="116">
                  <c:v>42979</c:v>
                </c:pt>
                <c:pt idx="117">
                  <c:v>43009</c:v>
                </c:pt>
                <c:pt idx="118">
                  <c:v>43040</c:v>
                </c:pt>
                <c:pt idx="119">
                  <c:v>43070</c:v>
                </c:pt>
                <c:pt idx="120">
                  <c:v>43101</c:v>
                </c:pt>
                <c:pt idx="121">
                  <c:v>43132</c:v>
                </c:pt>
                <c:pt idx="122">
                  <c:v>43160</c:v>
                </c:pt>
                <c:pt idx="123">
                  <c:v>43191</c:v>
                </c:pt>
                <c:pt idx="124">
                  <c:v>43221</c:v>
                </c:pt>
                <c:pt idx="125">
                  <c:v>43252</c:v>
                </c:pt>
                <c:pt idx="126">
                  <c:v>43282</c:v>
                </c:pt>
                <c:pt idx="127">
                  <c:v>43313</c:v>
                </c:pt>
                <c:pt idx="128">
                  <c:v>43344</c:v>
                </c:pt>
                <c:pt idx="129">
                  <c:v>43374</c:v>
                </c:pt>
                <c:pt idx="130">
                  <c:v>43405</c:v>
                </c:pt>
                <c:pt idx="131">
                  <c:v>43435</c:v>
                </c:pt>
                <c:pt idx="132">
                  <c:v>43466</c:v>
                </c:pt>
                <c:pt idx="133">
                  <c:v>43497</c:v>
                </c:pt>
                <c:pt idx="134">
                  <c:v>43525</c:v>
                </c:pt>
                <c:pt idx="135">
                  <c:v>43556</c:v>
                </c:pt>
                <c:pt idx="136">
                  <c:v>43586</c:v>
                </c:pt>
                <c:pt idx="137">
                  <c:v>43617</c:v>
                </c:pt>
                <c:pt idx="138">
                  <c:v>43647</c:v>
                </c:pt>
                <c:pt idx="139">
                  <c:v>43678</c:v>
                </c:pt>
                <c:pt idx="140">
                  <c:v>43709</c:v>
                </c:pt>
                <c:pt idx="141">
                  <c:v>43739</c:v>
                </c:pt>
                <c:pt idx="142">
                  <c:v>43770</c:v>
                </c:pt>
                <c:pt idx="143">
                  <c:v>43800</c:v>
                </c:pt>
                <c:pt idx="144">
                  <c:v>43831</c:v>
                </c:pt>
                <c:pt idx="145">
                  <c:v>43862</c:v>
                </c:pt>
                <c:pt idx="146">
                  <c:v>43891</c:v>
                </c:pt>
              </c:numCache>
            </c:numRef>
          </c:cat>
          <c:val>
            <c:numRef>
              <c:f>informacion!$E$39:$E$185</c:f>
              <c:numCache>
                <c:formatCode>0.0</c:formatCode>
                <c:ptCount val="147"/>
                <c:pt idx="0">
                  <c:v>-2.5938441866837025</c:v>
                </c:pt>
                <c:pt idx="1">
                  <c:v>1.1345522737927771</c:v>
                </c:pt>
                <c:pt idx="2">
                  <c:v>1.8264416836640152</c:v>
                </c:pt>
                <c:pt idx="3">
                  <c:v>-1.7208413001912004</c:v>
                </c:pt>
                <c:pt idx="4">
                  <c:v>-2.1030201964054029</c:v>
                </c:pt>
                <c:pt idx="5">
                  <c:v>-3.5961010693668971</c:v>
                </c:pt>
                <c:pt idx="6">
                  <c:v>-4.9082163541768864</c:v>
                </c:pt>
                <c:pt idx="7">
                  <c:v>-0.80520284917930951</c:v>
                </c:pt>
                <c:pt idx="8">
                  <c:v>0.92621500676448587</c:v>
                </c:pt>
                <c:pt idx="9">
                  <c:v>-1.4848422355124735</c:v>
                </c:pt>
                <c:pt idx="10">
                  <c:v>-2.3236340799665189</c:v>
                </c:pt>
                <c:pt idx="11">
                  <c:v>1.2001714530647245</c:v>
                </c:pt>
                <c:pt idx="12">
                  <c:v>0</c:v>
                </c:pt>
                <c:pt idx="13">
                  <c:v>-0.63532401524777349</c:v>
                </c:pt>
                <c:pt idx="14">
                  <c:v>-2.3231031543052061</c:v>
                </c:pt>
                <c:pt idx="15">
                  <c:v>-2.5529129391228533</c:v>
                </c:pt>
                <c:pt idx="16">
                  <c:v>2.9332736229288114</c:v>
                </c:pt>
                <c:pt idx="17">
                  <c:v>3.3717641940395948</c:v>
                </c:pt>
                <c:pt idx="18">
                  <c:v>6.3867845117844935</c:v>
                </c:pt>
                <c:pt idx="19">
                  <c:v>-14.143012560577583</c:v>
                </c:pt>
                <c:pt idx="20">
                  <c:v>21.702568828475989</c:v>
                </c:pt>
                <c:pt idx="21">
                  <c:v>-2.4988168480832962</c:v>
                </c:pt>
                <c:pt idx="22">
                  <c:v>2.0192214348121462</c:v>
                </c:pt>
                <c:pt idx="23">
                  <c:v>-2.4074602721476879</c:v>
                </c:pt>
                <c:pt idx="24">
                  <c:v>0.94578783151326729</c:v>
                </c:pt>
                <c:pt idx="25">
                  <c:v>-1.8352168453588336</c:v>
                </c:pt>
                <c:pt idx="26">
                  <c:v>0.30502804290071239</c:v>
                </c:pt>
                <c:pt idx="27">
                  <c:v>3.9238767902705085E-2</c:v>
                </c:pt>
                <c:pt idx="28">
                  <c:v>0.25495195136300275</c:v>
                </c:pt>
                <c:pt idx="29">
                  <c:v>0.94874804381845923</c:v>
                </c:pt>
                <c:pt idx="30">
                  <c:v>-1.0560992151923188</c:v>
                </c:pt>
                <c:pt idx="31">
                  <c:v>-0.48962005483744742</c:v>
                </c:pt>
                <c:pt idx="32">
                  <c:v>-3.0997835071836288</c:v>
                </c:pt>
                <c:pt idx="33">
                  <c:v>10.358484817710977</c:v>
                </c:pt>
                <c:pt idx="34">
                  <c:v>-7.2789178246066015</c:v>
                </c:pt>
                <c:pt idx="35">
                  <c:v>1.2008733624454093</c:v>
                </c:pt>
                <c:pt idx="36">
                  <c:v>1.0983622634108015</c:v>
                </c:pt>
                <c:pt idx="37">
                  <c:v>2.0564555242991389</c:v>
                </c:pt>
                <c:pt idx="38">
                  <c:v>3.6498431708012591</c:v>
                </c:pt>
                <c:pt idx="39">
                  <c:v>-2.7418615314076078</c:v>
                </c:pt>
                <c:pt idx="40">
                  <c:v>0.3488591363379312</c:v>
                </c:pt>
                <c:pt idx="41">
                  <c:v>-0.30066710513954042</c:v>
                </c:pt>
                <c:pt idx="42">
                  <c:v>1.7623221185562254</c:v>
                </c:pt>
                <c:pt idx="43">
                  <c:v>1.5558436747545867</c:v>
                </c:pt>
                <c:pt idx="44">
                  <c:v>0.30093014772933913</c:v>
                </c:pt>
                <c:pt idx="45">
                  <c:v>-0.40912810255476773</c:v>
                </c:pt>
                <c:pt idx="46">
                  <c:v>-1.0407157202848238</c:v>
                </c:pt>
                <c:pt idx="47">
                  <c:v>-0.56273062730627377</c:v>
                </c:pt>
                <c:pt idx="48">
                  <c:v>-2.6718619537990596</c:v>
                </c:pt>
                <c:pt idx="49">
                  <c:v>2.811934038699837</c:v>
                </c:pt>
                <c:pt idx="50">
                  <c:v>2.6608566660485833</c:v>
                </c:pt>
                <c:pt idx="51">
                  <c:v>-3.693669285649781</c:v>
                </c:pt>
                <c:pt idx="52">
                  <c:v>-7.5018754688671585E-2</c:v>
                </c:pt>
                <c:pt idx="53">
                  <c:v>0.72259759759758513</c:v>
                </c:pt>
                <c:pt idx="54">
                  <c:v>-10.258082549147495</c:v>
                </c:pt>
                <c:pt idx="55">
                  <c:v>-0.42566445182723456</c:v>
                </c:pt>
                <c:pt idx="56">
                  <c:v>-0.40663121676571823</c:v>
                </c:pt>
                <c:pt idx="57">
                  <c:v>-0.48157453936348293</c:v>
                </c:pt>
                <c:pt idx="58">
                  <c:v>0.85209341468546196</c:v>
                </c:pt>
                <c:pt idx="59">
                  <c:v>-1.4811724209867538</c:v>
                </c:pt>
                <c:pt idx="60">
                  <c:v>3.292747485442038</c:v>
                </c:pt>
                <c:pt idx="61">
                  <c:v>-1.6605166051660514</c:v>
                </c:pt>
                <c:pt idx="62">
                  <c:v>0.30227225349177544</c:v>
                </c:pt>
                <c:pt idx="63">
                  <c:v>3.1487062246700726</c:v>
                </c:pt>
                <c:pt idx="64">
                  <c:v>-6.0447310094702278E-2</c:v>
                </c:pt>
                <c:pt idx="65">
                  <c:v>0.81653225806452845</c:v>
                </c:pt>
                <c:pt idx="66">
                  <c:v>0.95990400959904409</c:v>
                </c:pt>
                <c:pt idx="67">
                  <c:v>2.4363672377934131</c:v>
                </c:pt>
                <c:pt idx="68">
                  <c:v>1.4115827129459468</c:v>
                </c:pt>
                <c:pt idx="69">
                  <c:v>-0.20020974354084675</c:v>
                </c:pt>
                <c:pt idx="70">
                  <c:v>-3.8784868169659981</c:v>
                </c:pt>
                <c:pt idx="71">
                  <c:v>2.7032399125422435</c:v>
                </c:pt>
                <c:pt idx="72">
                  <c:v>-2.9901296690536094</c:v>
                </c:pt>
                <c:pt idx="73">
                  <c:v>-2.6832917705735593</c:v>
                </c:pt>
                <c:pt idx="74">
                  <c:v>1.435014350143482</c:v>
                </c:pt>
                <c:pt idx="75">
                  <c:v>-1.9704931285367766</c:v>
                </c:pt>
                <c:pt idx="76">
                  <c:v>1.6596227193072854</c:v>
                </c:pt>
                <c:pt idx="77">
                  <c:v>0.50699655242343322</c:v>
                </c:pt>
                <c:pt idx="78">
                  <c:v>0.72639225181598821</c:v>
                </c:pt>
                <c:pt idx="79">
                  <c:v>0.30048076923077094</c:v>
                </c:pt>
                <c:pt idx="80">
                  <c:v>-0.27960854803275037</c:v>
                </c:pt>
                <c:pt idx="81">
                  <c:v>1.6723412777889024</c:v>
                </c:pt>
                <c:pt idx="82">
                  <c:v>1.9797104304146718</c:v>
                </c:pt>
                <c:pt idx="83">
                  <c:v>4.8290515742710483E-2</c:v>
                </c:pt>
                <c:pt idx="84">
                  <c:v>0.66608746017955411</c:v>
                </c:pt>
                <c:pt idx="85">
                  <c:v>0.23973916378978721</c:v>
                </c:pt>
                <c:pt idx="86">
                  <c:v>-1.5402276858318187</c:v>
                </c:pt>
                <c:pt idx="87">
                  <c:v>-1.3311309755149714</c:v>
                </c:pt>
                <c:pt idx="88">
                  <c:v>1.969473165928104</c:v>
                </c:pt>
                <c:pt idx="89">
                  <c:v>-1.7672621921776877</c:v>
                </c:pt>
                <c:pt idx="90">
                  <c:v>0.12780180888714021</c:v>
                </c:pt>
                <c:pt idx="91">
                  <c:v>-1.9243986254295464</c:v>
                </c:pt>
                <c:pt idx="92">
                  <c:v>2.2825107618380303</c:v>
                </c:pt>
                <c:pt idx="93">
                  <c:v>1.5366545952823607</c:v>
                </c:pt>
                <c:pt idx="94">
                  <c:v>1.841141314825534</c:v>
                </c:pt>
                <c:pt idx="95">
                  <c:v>-5.3099858021769979</c:v>
                </c:pt>
                <c:pt idx="96">
                  <c:v>5.427828868452611</c:v>
                </c:pt>
                <c:pt idx="97">
                  <c:v>2.7306343035934377</c:v>
                </c:pt>
                <c:pt idx="98">
                  <c:v>5.7221965851407486</c:v>
                </c:pt>
                <c:pt idx="99">
                  <c:v>-4.0506329113924044</c:v>
                </c:pt>
                <c:pt idx="100">
                  <c:v>-2.9751614957692629</c:v>
                </c:pt>
                <c:pt idx="101">
                  <c:v>1.7816954238559779</c:v>
                </c:pt>
                <c:pt idx="102">
                  <c:v>-0.46065966463976205</c:v>
                </c:pt>
                <c:pt idx="103">
                  <c:v>0.20362828582005665</c:v>
                </c:pt>
                <c:pt idx="104">
                  <c:v>8.3133197856999352E-2</c:v>
                </c:pt>
                <c:pt idx="105">
                  <c:v>-2.7226580526072852</c:v>
                </c:pt>
                <c:pt idx="106">
                  <c:v>-1.5370018975332078</c:v>
                </c:pt>
                <c:pt idx="107">
                  <c:v>-1.9849682019656978</c:v>
                </c:pt>
                <c:pt idx="108">
                  <c:v>5.8100668501769537</c:v>
                </c:pt>
                <c:pt idx="109">
                  <c:v>0.21369506643129643</c:v>
                </c:pt>
                <c:pt idx="110">
                  <c:v>4.9045058409048936</c:v>
                </c:pt>
                <c:pt idx="111">
                  <c:v>-3.3053468846663825</c:v>
                </c:pt>
                <c:pt idx="112">
                  <c:v>-1.5720683666940904</c:v>
                </c:pt>
                <c:pt idx="113">
                  <c:v>-0.43643792366979683</c:v>
                </c:pt>
                <c:pt idx="114">
                  <c:v>-9.3266181682516436E-2</c:v>
                </c:pt>
                <c:pt idx="115">
                  <c:v>-0.56011949215833967</c:v>
                </c:pt>
                <c:pt idx="116">
                  <c:v>0.24408561772437665</c:v>
                </c:pt>
                <c:pt idx="117">
                  <c:v>0.29031653867765961</c:v>
                </c:pt>
                <c:pt idx="118">
                  <c:v>0.35484172191613261</c:v>
                </c:pt>
                <c:pt idx="119">
                  <c:v>-2.4471945659253702</c:v>
                </c:pt>
                <c:pt idx="120">
                  <c:v>2.1747424647081237</c:v>
                </c:pt>
                <c:pt idx="121">
                  <c:v>1.4469753547423414</c:v>
                </c:pt>
                <c:pt idx="122">
                  <c:v>5.3280574215514687</c:v>
                </c:pt>
                <c:pt idx="123">
                  <c:v>-4.6566486108684195</c:v>
                </c:pt>
                <c:pt idx="124">
                  <c:v>1.3378539356730501</c:v>
                </c:pt>
                <c:pt idx="125">
                  <c:v>-3.6169635590932447E-2</c:v>
                </c:pt>
                <c:pt idx="126">
                  <c:v>3.6182722749900087E-2</c:v>
                </c:pt>
                <c:pt idx="127">
                  <c:v>7.233927118184269E-2</c:v>
                </c:pt>
                <c:pt idx="128">
                  <c:v>1.3373091171952733</c:v>
                </c:pt>
                <c:pt idx="129">
                  <c:v>6.2416406598297947E-2</c:v>
                </c:pt>
                <c:pt idx="130">
                  <c:v>-0.29406522901443966</c:v>
                </c:pt>
                <c:pt idx="131">
                  <c:v>1.1976047904191711</c:v>
                </c:pt>
                <c:pt idx="132">
                  <c:v>-1.6956636933674885</c:v>
                </c:pt>
                <c:pt idx="133">
                  <c:v>-0.28748540113198162</c:v>
                </c:pt>
                <c:pt idx="134">
                  <c:v>-4.5049103522842859E-2</c:v>
                </c:pt>
                <c:pt idx="135">
                  <c:v>0.25238867856498537</c:v>
                </c:pt>
                <c:pt idx="136">
                  <c:v>-0.45855062039201755</c:v>
                </c:pt>
                <c:pt idx="137">
                  <c:v>0.33420648541233611</c:v>
                </c:pt>
                <c:pt idx="138">
                  <c:v>0.29708318329131345</c:v>
                </c:pt>
                <c:pt idx="139">
                  <c:v>0.66421326631362909</c:v>
                </c:pt>
                <c:pt idx="140">
                  <c:v>-0.82924654480607263</c:v>
                </c:pt>
                <c:pt idx="141">
                  <c:v>0.65635677036504081</c:v>
                </c:pt>
                <c:pt idx="142">
                  <c:v>-0.24117909781151692</c:v>
                </c:pt>
                <c:pt idx="143">
                  <c:v>-1.119269340974216</c:v>
                </c:pt>
                <c:pt idx="144">
                  <c:v>-1.0323281716924759</c:v>
                </c:pt>
                <c:pt idx="145">
                  <c:v>-0.29279897520358977</c:v>
                </c:pt>
                <c:pt idx="146">
                  <c:v>-0.59649444801321838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0A7-4929-A979-69F3D84182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78849792"/>
        <c:axId val="1550039968"/>
      </c:lineChart>
      <c:dateAx>
        <c:axId val="1378849792"/>
        <c:scaling>
          <c:orientation val="minMax"/>
        </c:scaling>
        <c:delete val="0"/>
        <c:axPos val="b"/>
        <c:numFmt formatCode="mmm\-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SV"/>
          </a:p>
        </c:txPr>
        <c:crossAx val="1550039968"/>
        <c:crosses val="autoZero"/>
        <c:auto val="1"/>
        <c:lblOffset val="100"/>
        <c:baseTimeUnit val="months"/>
      </c:dateAx>
      <c:valAx>
        <c:axId val="15500399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SV"/>
          </a:p>
        </c:txPr>
        <c:crossAx val="13788497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SV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SV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dirty="0"/>
              <a:t>Tasa de </a:t>
            </a:r>
            <a:r>
              <a:rPr lang="en-US" sz="1200" dirty="0" err="1"/>
              <a:t>Crecimiento</a:t>
            </a:r>
            <a:r>
              <a:rPr lang="en-US" sz="1200" dirty="0"/>
              <a:t> del PIB trimestral</a:t>
            </a:r>
            <a:r>
              <a:rPr lang="en-US" sz="1200" baseline="0" dirty="0"/>
              <a:t> de 2020 (</a:t>
            </a:r>
            <a:r>
              <a:rPr lang="en-US" sz="1200" baseline="0" dirty="0" err="1"/>
              <a:t>tasas</a:t>
            </a:r>
            <a:r>
              <a:rPr lang="en-US" sz="1200" baseline="0" dirty="0"/>
              <a:t> </a:t>
            </a:r>
            <a:r>
              <a:rPr lang="en-US" sz="1200" baseline="0" dirty="0" err="1"/>
              <a:t>interanuales</a:t>
            </a:r>
            <a:r>
              <a:rPr lang="en-US" sz="1200" baseline="0" dirty="0"/>
              <a:t>)</a:t>
            </a:r>
            <a:endParaRPr lang="en-US" sz="12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SV"/>
        </a:p>
      </c:txPr>
    </c:title>
    <c:autoTitleDeleted val="0"/>
    <c:plotArea>
      <c:layout>
        <c:manualLayout>
          <c:layoutTarget val="inner"/>
          <c:xMode val="edge"/>
          <c:yMode val="edge"/>
          <c:x val="7.1456036745406806E-2"/>
          <c:y val="0.32532407407407404"/>
          <c:w val="0.89521062992125988"/>
          <c:h val="0.61912037037037038"/>
        </c:manualLayout>
      </c:layout>
      <c:lineChart>
        <c:grouping val="standard"/>
        <c:varyColors val="0"/>
        <c:ser>
          <c:idx val="0"/>
          <c:order val="0"/>
          <c:tx>
            <c:v>Tasa Interanual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'Diaggregated data'!$A$14:$A$65</c:f>
              <c:numCache>
                <c:formatCode>m/d/yyyy</c:formatCode>
                <c:ptCount val="52"/>
                <c:pt idx="0">
                  <c:v>39448</c:v>
                </c:pt>
                <c:pt idx="1">
                  <c:v>39539</c:v>
                </c:pt>
                <c:pt idx="2">
                  <c:v>39630</c:v>
                </c:pt>
                <c:pt idx="3">
                  <c:v>39722</c:v>
                </c:pt>
                <c:pt idx="4">
                  <c:v>39814</c:v>
                </c:pt>
                <c:pt idx="5">
                  <c:v>39904</c:v>
                </c:pt>
                <c:pt idx="6">
                  <c:v>39995</c:v>
                </c:pt>
                <c:pt idx="7">
                  <c:v>40087</c:v>
                </c:pt>
                <c:pt idx="8">
                  <c:v>40179</c:v>
                </c:pt>
                <c:pt idx="9">
                  <c:v>40269</c:v>
                </c:pt>
                <c:pt idx="10">
                  <c:v>40360</c:v>
                </c:pt>
                <c:pt idx="11">
                  <c:v>40452</c:v>
                </c:pt>
                <c:pt idx="12">
                  <c:v>40544</c:v>
                </c:pt>
                <c:pt idx="13">
                  <c:v>40634</c:v>
                </c:pt>
                <c:pt idx="14">
                  <c:v>40725</c:v>
                </c:pt>
                <c:pt idx="15">
                  <c:v>40817</c:v>
                </c:pt>
                <c:pt idx="16">
                  <c:v>40909</c:v>
                </c:pt>
                <c:pt idx="17">
                  <c:v>41000</c:v>
                </c:pt>
                <c:pt idx="18">
                  <c:v>41091</c:v>
                </c:pt>
                <c:pt idx="19">
                  <c:v>41183</c:v>
                </c:pt>
                <c:pt idx="20">
                  <c:v>41275</c:v>
                </c:pt>
                <c:pt idx="21">
                  <c:v>41365</c:v>
                </c:pt>
                <c:pt idx="22">
                  <c:v>41456</c:v>
                </c:pt>
                <c:pt idx="23">
                  <c:v>41548</c:v>
                </c:pt>
                <c:pt idx="24">
                  <c:v>41640</c:v>
                </c:pt>
                <c:pt idx="25">
                  <c:v>41730</c:v>
                </c:pt>
                <c:pt idx="26">
                  <c:v>41821</c:v>
                </c:pt>
                <c:pt idx="27">
                  <c:v>41913</c:v>
                </c:pt>
                <c:pt idx="28">
                  <c:v>42005</c:v>
                </c:pt>
                <c:pt idx="29">
                  <c:v>42095</c:v>
                </c:pt>
                <c:pt idx="30">
                  <c:v>42186</c:v>
                </c:pt>
                <c:pt idx="31">
                  <c:v>42278</c:v>
                </c:pt>
                <c:pt idx="32">
                  <c:v>42370</c:v>
                </c:pt>
                <c:pt idx="33">
                  <c:v>42461</c:v>
                </c:pt>
                <c:pt idx="34">
                  <c:v>42552</c:v>
                </c:pt>
                <c:pt idx="35">
                  <c:v>42644</c:v>
                </c:pt>
                <c:pt idx="36">
                  <c:v>42736</c:v>
                </c:pt>
                <c:pt idx="37">
                  <c:v>42826</c:v>
                </c:pt>
                <c:pt idx="38">
                  <c:v>42917</c:v>
                </c:pt>
                <c:pt idx="39">
                  <c:v>43009</c:v>
                </c:pt>
                <c:pt idx="40">
                  <c:v>43101</c:v>
                </c:pt>
                <c:pt idx="41">
                  <c:v>43191</c:v>
                </c:pt>
                <c:pt idx="42">
                  <c:v>43282</c:v>
                </c:pt>
                <c:pt idx="43">
                  <c:v>43374</c:v>
                </c:pt>
                <c:pt idx="44">
                  <c:v>43466</c:v>
                </c:pt>
                <c:pt idx="45">
                  <c:v>43556</c:v>
                </c:pt>
                <c:pt idx="46">
                  <c:v>43647</c:v>
                </c:pt>
                <c:pt idx="47">
                  <c:v>43739</c:v>
                </c:pt>
                <c:pt idx="48">
                  <c:v>43831</c:v>
                </c:pt>
                <c:pt idx="49">
                  <c:v>43922</c:v>
                </c:pt>
                <c:pt idx="50">
                  <c:v>44013</c:v>
                </c:pt>
                <c:pt idx="51">
                  <c:v>44105</c:v>
                </c:pt>
              </c:numCache>
            </c:numRef>
          </c:cat>
          <c:val>
            <c:numRef>
              <c:f>'Diaggregated data'!$F$14:$F$65</c:f>
              <c:numCache>
                <c:formatCode>0.0</c:formatCode>
                <c:ptCount val="52"/>
                <c:pt idx="0">
                  <c:v>5.7383768591170004</c:v>
                </c:pt>
                <c:pt idx="1">
                  <c:v>3.8567493112947604</c:v>
                </c:pt>
                <c:pt idx="2">
                  <c:v>1.1744966442952975</c:v>
                </c:pt>
                <c:pt idx="3">
                  <c:v>-1.9769357495881379</c:v>
                </c:pt>
                <c:pt idx="4">
                  <c:v>-2.4587440469598154</c:v>
                </c:pt>
                <c:pt idx="5">
                  <c:v>-2.0225464190981368</c:v>
                </c:pt>
                <c:pt idx="6">
                  <c:v>-2.3991155334438963</c:v>
                </c:pt>
                <c:pt idx="7">
                  <c:v>-1.4341736694677865</c:v>
                </c:pt>
                <c:pt idx="8">
                  <c:v>2.5320767571250125</c:v>
                </c:pt>
                <c:pt idx="9">
                  <c:v>1.0603496897913178</c:v>
                </c:pt>
                <c:pt idx="10">
                  <c:v>1.4839148164929705</c:v>
                </c:pt>
                <c:pt idx="11">
                  <c:v>3.3420484255996419</c:v>
                </c:pt>
                <c:pt idx="12">
                  <c:v>3.0786267995570382</c:v>
                </c:pt>
                <c:pt idx="13">
                  <c:v>4.654537336756337</c:v>
                </c:pt>
                <c:pt idx="14">
                  <c:v>4.2750306953901029</c:v>
                </c:pt>
                <c:pt idx="15">
                  <c:v>3.2669673303266977</c:v>
                </c:pt>
                <c:pt idx="16">
                  <c:v>2.7180919639020251</c:v>
                </c:pt>
                <c:pt idx="17">
                  <c:v>2.5597269624573205</c:v>
                </c:pt>
                <c:pt idx="18">
                  <c:v>2.8473560265467768</c:v>
                </c:pt>
                <c:pt idx="19">
                  <c:v>3.1210055389859548</c:v>
                </c:pt>
                <c:pt idx="20">
                  <c:v>0.87856918732349687</c:v>
                </c:pt>
                <c:pt idx="21">
                  <c:v>1.7678868552412741</c:v>
                </c:pt>
                <c:pt idx="22">
                  <c:v>3.2993338884263146</c:v>
                </c:pt>
                <c:pt idx="23">
                  <c:v>2.9955583100919281</c:v>
                </c:pt>
                <c:pt idx="24">
                  <c:v>3.8258164852255083</c:v>
                </c:pt>
                <c:pt idx="25">
                  <c:v>2.5751072961373245</c:v>
                </c:pt>
                <c:pt idx="26">
                  <c:v>0.47355163727960115</c:v>
                </c:pt>
                <c:pt idx="27">
                  <c:v>4.0116337378393041E-2</c:v>
                </c:pt>
                <c:pt idx="28">
                  <c:v>1.9273017775114809</c:v>
                </c:pt>
                <c:pt idx="29">
                  <c:v>1.06594939230924</c:v>
                </c:pt>
                <c:pt idx="30">
                  <c:v>3.1889290012033777</c:v>
                </c:pt>
                <c:pt idx="31">
                  <c:v>3.4185463659147874</c:v>
                </c:pt>
                <c:pt idx="32">
                  <c:v>0.76418144410699274</c:v>
                </c:pt>
                <c:pt idx="33">
                  <c:v>3.8245441103992084</c:v>
                </c:pt>
                <c:pt idx="34">
                  <c:v>2.6530612244897833</c:v>
                </c:pt>
                <c:pt idx="35">
                  <c:v>2.9274912756882543</c:v>
                </c:pt>
                <c:pt idx="36">
                  <c:v>3.1113271754982907</c:v>
                </c:pt>
                <c:pt idx="37">
                  <c:v>1.6044811544669191</c:v>
                </c:pt>
                <c:pt idx="38">
                  <c:v>1.9596705481397469</c:v>
                </c:pt>
                <c:pt idx="39">
                  <c:v>2.3639103409304862</c:v>
                </c:pt>
                <c:pt idx="40">
                  <c:v>3.1683168316831711</c:v>
                </c:pt>
                <c:pt idx="41">
                  <c:v>2.5602691085778506</c:v>
                </c:pt>
                <c:pt idx="42">
                  <c:v>2.1355617455895981</c:v>
                </c:pt>
                <c:pt idx="43">
                  <c:v>1.8676971202502557</c:v>
                </c:pt>
                <c:pt idx="44">
                  <c:v>1.8005666758065919</c:v>
                </c:pt>
                <c:pt idx="45">
                  <c:v>1.7948250728862858</c:v>
                </c:pt>
                <c:pt idx="46">
                  <c:v>2.9818181818181744</c:v>
                </c:pt>
                <c:pt idx="47">
                  <c:v>2.9533959537572319</c:v>
                </c:pt>
                <c:pt idx="48">
                  <c:v>0.18854372418748433</c:v>
                </c:pt>
                <c:pt idx="49">
                  <c:v>-13.72057638951043</c:v>
                </c:pt>
                <c:pt idx="50">
                  <c:v>-9.427966101694917</c:v>
                </c:pt>
                <c:pt idx="51">
                  <c:v>-5.8689358715676825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588-4430-90CA-F91303C9AE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6648527"/>
        <c:axId val="1190077471"/>
      </c:lineChart>
      <c:dateAx>
        <c:axId val="36648527"/>
        <c:scaling>
          <c:orientation val="minMax"/>
        </c:scaling>
        <c:delete val="0"/>
        <c:axPos val="b"/>
        <c:numFmt formatCode="m/d/yy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SV"/>
          </a:p>
        </c:txPr>
        <c:crossAx val="1190077471"/>
        <c:crosses val="autoZero"/>
        <c:auto val="1"/>
        <c:lblOffset val="100"/>
        <c:baseTimeUnit val="months"/>
      </c:dateAx>
      <c:valAx>
        <c:axId val="119007747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SV"/>
          </a:p>
        </c:txPr>
        <c:crossAx val="3664852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SV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SV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SV"/>
              <a:t>Estadísticas de movilidad</a:t>
            </a:r>
            <a:r>
              <a:rPr lang="es-SV" baseline="0"/>
              <a:t>  en El Salvador </a:t>
            </a:r>
          </a:p>
          <a:p>
            <a:pPr>
              <a:defRPr/>
            </a:pPr>
            <a:r>
              <a:rPr lang="es-SV" baseline="0"/>
              <a:t>según google</a:t>
            </a:r>
            <a:endParaRPr lang="es-SV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SV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Hoja1!$F$1</c:f>
              <c:strCache>
                <c:ptCount val="1"/>
                <c:pt idx="0">
                  <c:v>Comercio y Ocio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Hoja1!$E$2:$E$102</c:f>
              <c:numCache>
                <c:formatCode>m/d/yyyy</c:formatCode>
                <c:ptCount val="101"/>
                <c:pt idx="0">
                  <c:v>43876</c:v>
                </c:pt>
                <c:pt idx="1">
                  <c:v>43877</c:v>
                </c:pt>
                <c:pt idx="2">
                  <c:v>43878</c:v>
                </c:pt>
                <c:pt idx="3">
                  <c:v>43879</c:v>
                </c:pt>
                <c:pt idx="4">
                  <c:v>43880</c:v>
                </c:pt>
                <c:pt idx="5">
                  <c:v>43881</c:v>
                </c:pt>
                <c:pt idx="6">
                  <c:v>43882</c:v>
                </c:pt>
                <c:pt idx="7">
                  <c:v>43883</c:v>
                </c:pt>
                <c:pt idx="8">
                  <c:v>43884</c:v>
                </c:pt>
                <c:pt idx="9">
                  <c:v>43885</c:v>
                </c:pt>
                <c:pt idx="10">
                  <c:v>43886</c:v>
                </c:pt>
                <c:pt idx="11">
                  <c:v>43887</c:v>
                </c:pt>
                <c:pt idx="12">
                  <c:v>43888</c:v>
                </c:pt>
                <c:pt idx="13">
                  <c:v>43889</c:v>
                </c:pt>
                <c:pt idx="14">
                  <c:v>43890</c:v>
                </c:pt>
                <c:pt idx="15">
                  <c:v>43891</c:v>
                </c:pt>
                <c:pt idx="16">
                  <c:v>43892</c:v>
                </c:pt>
                <c:pt idx="17">
                  <c:v>43893</c:v>
                </c:pt>
                <c:pt idx="18">
                  <c:v>43894</c:v>
                </c:pt>
                <c:pt idx="19">
                  <c:v>43895</c:v>
                </c:pt>
                <c:pt idx="20">
                  <c:v>43896</c:v>
                </c:pt>
                <c:pt idx="21">
                  <c:v>43897</c:v>
                </c:pt>
                <c:pt idx="22">
                  <c:v>43898</c:v>
                </c:pt>
                <c:pt idx="23">
                  <c:v>43899</c:v>
                </c:pt>
                <c:pt idx="24">
                  <c:v>43900</c:v>
                </c:pt>
                <c:pt idx="25">
                  <c:v>43901</c:v>
                </c:pt>
                <c:pt idx="26">
                  <c:v>43902</c:v>
                </c:pt>
                <c:pt idx="27">
                  <c:v>43903</c:v>
                </c:pt>
                <c:pt idx="28">
                  <c:v>43904</c:v>
                </c:pt>
                <c:pt idx="29">
                  <c:v>43905</c:v>
                </c:pt>
                <c:pt idx="30">
                  <c:v>43906</c:v>
                </c:pt>
                <c:pt idx="31">
                  <c:v>43907</c:v>
                </c:pt>
                <c:pt idx="32">
                  <c:v>43908</c:v>
                </c:pt>
                <c:pt idx="33">
                  <c:v>43909</c:v>
                </c:pt>
                <c:pt idx="34">
                  <c:v>43910</c:v>
                </c:pt>
                <c:pt idx="35">
                  <c:v>43911</c:v>
                </c:pt>
                <c:pt idx="36">
                  <c:v>43912</c:v>
                </c:pt>
                <c:pt idx="37">
                  <c:v>43913</c:v>
                </c:pt>
                <c:pt idx="38">
                  <c:v>43914</c:v>
                </c:pt>
                <c:pt idx="39">
                  <c:v>43915</c:v>
                </c:pt>
                <c:pt idx="40">
                  <c:v>43916</c:v>
                </c:pt>
                <c:pt idx="41">
                  <c:v>43917</c:v>
                </c:pt>
                <c:pt idx="42">
                  <c:v>43918</c:v>
                </c:pt>
                <c:pt idx="43">
                  <c:v>43919</c:v>
                </c:pt>
                <c:pt idx="44">
                  <c:v>43920</c:v>
                </c:pt>
                <c:pt idx="45">
                  <c:v>43921</c:v>
                </c:pt>
                <c:pt idx="46">
                  <c:v>43922</c:v>
                </c:pt>
                <c:pt idx="47">
                  <c:v>43923</c:v>
                </c:pt>
                <c:pt idx="48">
                  <c:v>43924</c:v>
                </c:pt>
                <c:pt idx="49">
                  <c:v>43925</c:v>
                </c:pt>
                <c:pt idx="50">
                  <c:v>43926</c:v>
                </c:pt>
                <c:pt idx="51">
                  <c:v>43927</c:v>
                </c:pt>
                <c:pt idx="52">
                  <c:v>43928</c:v>
                </c:pt>
                <c:pt idx="53">
                  <c:v>43929</c:v>
                </c:pt>
                <c:pt idx="54">
                  <c:v>43930</c:v>
                </c:pt>
                <c:pt idx="55">
                  <c:v>43931</c:v>
                </c:pt>
                <c:pt idx="56">
                  <c:v>43932</c:v>
                </c:pt>
                <c:pt idx="57">
                  <c:v>43933</c:v>
                </c:pt>
                <c:pt idx="58">
                  <c:v>43934</c:v>
                </c:pt>
                <c:pt idx="59">
                  <c:v>43935</c:v>
                </c:pt>
                <c:pt idx="60">
                  <c:v>43936</c:v>
                </c:pt>
                <c:pt idx="61">
                  <c:v>43937</c:v>
                </c:pt>
                <c:pt idx="62">
                  <c:v>43938</c:v>
                </c:pt>
                <c:pt idx="63">
                  <c:v>43939</c:v>
                </c:pt>
                <c:pt idx="64">
                  <c:v>43940</c:v>
                </c:pt>
                <c:pt idx="65">
                  <c:v>43941</c:v>
                </c:pt>
                <c:pt idx="66">
                  <c:v>43942</c:v>
                </c:pt>
                <c:pt idx="67">
                  <c:v>43943</c:v>
                </c:pt>
                <c:pt idx="68">
                  <c:v>43944</c:v>
                </c:pt>
                <c:pt idx="69">
                  <c:v>43945</c:v>
                </c:pt>
                <c:pt idx="70">
                  <c:v>43946</c:v>
                </c:pt>
                <c:pt idx="71">
                  <c:v>43947</c:v>
                </c:pt>
                <c:pt idx="72">
                  <c:v>43948</c:v>
                </c:pt>
                <c:pt idx="73">
                  <c:v>43949</c:v>
                </c:pt>
                <c:pt idx="74">
                  <c:v>43950</c:v>
                </c:pt>
                <c:pt idx="75">
                  <c:v>43951</c:v>
                </c:pt>
                <c:pt idx="76">
                  <c:v>43952</c:v>
                </c:pt>
                <c:pt idx="77">
                  <c:v>43953</c:v>
                </c:pt>
                <c:pt idx="78">
                  <c:v>43954</c:v>
                </c:pt>
                <c:pt idx="79">
                  <c:v>43955</c:v>
                </c:pt>
                <c:pt idx="80">
                  <c:v>43956</c:v>
                </c:pt>
                <c:pt idx="81">
                  <c:v>43957</c:v>
                </c:pt>
                <c:pt idx="82">
                  <c:v>43958</c:v>
                </c:pt>
                <c:pt idx="83">
                  <c:v>43959</c:v>
                </c:pt>
                <c:pt idx="84">
                  <c:v>43960</c:v>
                </c:pt>
                <c:pt idx="85">
                  <c:v>43961</c:v>
                </c:pt>
                <c:pt idx="86">
                  <c:v>43962</c:v>
                </c:pt>
                <c:pt idx="87">
                  <c:v>43963</c:v>
                </c:pt>
                <c:pt idx="88">
                  <c:v>43964</c:v>
                </c:pt>
                <c:pt idx="89">
                  <c:v>43965</c:v>
                </c:pt>
                <c:pt idx="90">
                  <c:v>43966</c:v>
                </c:pt>
                <c:pt idx="91">
                  <c:v>43967</c:v>
                </c:pt>
                <c:pt idx="92">
                  <c:v>43968</c:v>
                </c:pt>
                <c:pt idx="93">
                  <c:v>43969</c:v>
                </c:pt>
                <c:pt idx="94">
                  <c:v>43970</c:v>
                </c:pt>
                <c:pt idx="95">
                  <c:v>43971</c:v>
                </c:pt>
                <c:pt idx="96">
                  <c:v>43972</c:v>
                </c:pt>
                <c:pt idx="97">
                  <c:v>43973</c:v>
                </c:pt>
                <c:pt idx="98">
                  <c:v>43974</c:v>
                </c:pt>
                <c:pt idx="99">
                  <c:v>43975</c:v>
                </c:pt>
                <c:pt idx="100">
                  <c:v>43976</c:v>
                </c:pt>
              </c:numCache>
            </c:numRef>
          </c:cat>
          <c:val>
            <c:numRef>
              <c:f>Hoja1!$F$2:$F$102</c:f>
              <c:numCache>
                <c:formatCode>General</c:formatCode>
                <c:ptCount val="101"/>
                <c:pt idx="0">
                  <c:v>4</c:v>
                </c:pt>
                <c:pt idx="1">
                  <c:v>4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-1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-2</c:v>
                </c:pt>
                <c:pt idx="10">
                  <c:v>0</c:v>
                </c:pt>
                <c:pt idx="11">
                  <c:v>-2</c:v>
                </c:pt>
                <c:pt idx="12">
                  <c:v>-1</c:v>
                </c:pt>
                <c:pt idx="13">
                  <c:v>3</c:v>
                </c:pt>
                <c:pt idx="14">
                  <c:v>5</c:v>
                </c:pt>
                <c:pt idx="15">
                  <c:v>7</c:v>
                </c:pt>
                <c:pt idx="16">
                  <c:v>3</c:v>
                </c:pt>
                <c:pt idx="17">
                  <c:v>2</c:v>
                </c:pt>
                <c:pt idx="18">
                  <c:v>1</c:v>
                </c:pt>
                <c:pt idx="19">
                  <c:v>0</c:v>
                </c:pt>
                <c:pt idx="20">
                  <c:v>0</c:v>
                </c:pt>
                <c:pt idx="21">
                  <c:v>-1</c:v>
                </c:pt>
                <c:pt idx="22">
                  <c:v>0</c:v>
                </c:pt>
                <c:pt idx="23">
                  <c:v>-2</c:v>
                </c:pt>
                <c:pt idx="24">
                  <c:v>-1</c:v>
                </c:pt>
                <c:pt idx="25">
                  <c:v>0</c:v>
                </c:pt>
                <c:pt idx="26">
                  <c:v>-7</c:v>
                </c:pt>
                <c:pt idx="27">
                  <c:v>-7</c:v>
                </c:pt>
                <c:pt idx="28">
                  <c:v>-11</c:v>
                </c:pt>
                <c:pt idx="29">
                  <c:v>-21</c:v>
                </c:pt>
                <c:pt idx="30">
                  <c:v>-15</c:v>
                </c:pt>
                <c:pt idx="31">
                  <c:v>-23</c:v>
                </c:pt>
                <c:pt idx="32">
                  <c:v>-31</c:v>
                </c:pt>
                <c:pt idx="33">
                  <c:v>-38</c:v>
                </c:pt>
                <c:pt idx="34">
                  <c:v>-50</c:v>
                </c:pt>
                <c:pt idx="35">
                  <c:v>-58</c:v>
                </c:pt>
                <c:pt idx="36">
                  <c:v>-83</c:v>
                </c:pt>
                <c:pt idx="37">
                  <c:v>-76</c:v>
                </c:pt>
                <c:pt idx="38">
                  <c:v>-78</c:v>
                </c:pt>
                <c:pt idx="39">
                  <c:v>-77</c:v>
                </c:pt>
                <c:pt idx="40">
                  <c:v>-77</c:v>
                </c:pt>
                <c:pt idx="41">
                  <c:v>-75</c:v>
                </c:pt>
                <c:pt idx="42">
                  <c:v>-79</c:v>
                </c:pt>
                <c:pt idx="43">
                  <c:v>-81</c:v>
                </c:pt>
                <c:pt idx="44">
                  <c:v>-69</c:v>
                </c:pt>
                <c:pt idx="45">
                  <c:v>-69</c:v>
                </c:pt>
                <c:pt idx="46">
                  <c:v>-70</c:v>
                </c:pt>
                <c:pt idx="47">
                  <c:v>-71</c:v>
                </c:pt>
                <c:pt idx="48">
                  <c:v>-72</c:v>
                </c:pt>
                <c:pt idx="49">
                  <c:v>-76</c:v>
                </c:pt>
                <c:pt idx="50">
                  <c:v>-78</c:v>
                </c:pt>
                <c:pt idx="51">
                  <c:v>-69</c:v>
                </c:pt>
                <c:pt idx="52">
                  <c:v>-75</c:v>
                </c:pt>
                <c:pt idx="53">
                  <c:v>-75</c:v>
                </c:pt>
                <c:pt idx="54">
                  <c:v>-79</c:v>
                </c:pt>
                <c:pt idx="55">
                  <c:v>-85</c:v>
                </c:pt>
                <c:pt idx="56">
                  <c:v>-84</c:v>
                </c:pt>
                <c:pt idx="57">
                  <c:v>-82</c:v>
                </c:pt>
                <c:pt idx="58">
                  <c:v>-73</c:v>
                </c:pt>
                <c:pt idx="59">
                  <c:v>-73</c:v>
                </c:pt>
                <c:pt idx="60">
                  <c:v>-71</c:v>
                </c:pt>
                <c:pt idx="61">
                  <c:v>-70</c:v>
                </c:pt>
                <c:pt idx="62">
                  <c:v>-71</c:v>
                </c:pt>
                <c:pt idx="63">
                  <c:v>-77</c:v>
                </c:pt>
                <c:pt idx="64">
                  <c:v>-82</c:v>
                </c:pt>
                <c:pt idx="65">
                  <c:v>-71</c:v>
                </c:pt>
                <c:pt idx="66">
                  <c:v>-72</c:v>
                </c:pt>
                <c:pt idx="67">
                  <c:v>-72</c:v>
                </c:pt>
                <c:pt idx="68">
                  <c:v>-72</c:v>
                </c:pt>
                <c:pt idx="69">
                  <c:v>-71</c:v>
                </c:pt>
                <c:pt idx="70">
                  <c:v>-75</c:v>
                </c:pt>
                <c:pt idx="71">
                  <c:v>-79</c:v>
                </c:pt>
                <c:pt idx="72">
                  <c:v>-68</c:v>
                </c:pt>
                <c:pt idx="73">
                  <c:v>-68</c:v>
                </c:pt>
                <c:pt idx="74">
                  <c:v>-67</c:v>
                </c:pt>
                <c:pt idx="75">
                  <c:v>-63</c:v>
                </c:pt>
                <c:pt idx="76">
                  <c:v>-75</c:v>
                </c:pt>
                <c:pt idx="77">
                  <c:v>-70</c:v>
                </c:pt>
                <c:pt idx="78">
                  <c:v>-76</c:v>
                </c:pt>
                <c:pt idx="79">
                  <c:v>-63</c:v>
                </c:pt>
                <c:pt idx="80">
                  <c:v>-64</c:v>
                </c:pt>
                <c:pt idx="81">
                  <c:v>-63</c:v>
                </c:pt>
                <c:pt idx="82">
                  <c:v>-83</c:v>
                </c:pt>
                <c:pt idx="83">
                  <c:v>-84</c:v>
                </c:pt>
                <c:pt idx="84">
                  <c:v>-84</c:v>
                </c:pt>
                <c:pt idx="85">
                  <c:v>-79</c:v>
                </c:pt>
                <c:pt idx="86">
                  <c:v>-77</c:v>
                </c:pt>
                <c:pt idx="87">
                  <c:v>-80</c:v>
                </c:pt>
                <c:pt idx="88">
                  <c:v>-79</c:v>
                </c:pt>
                <c:pt idx="89">
                  <c:v>-75</c:v>
                </c:pt>
                <c:pt idx="90">
                  <c:v>-76</c:v>
                </c:pt>
                <c:pt idx="91">
                  <c:v>-81</c:v>
                </c:pt>
                <c:pt idx="92">
                  <c:v>-82</c:v>
                </c:pt>
                <c:pt idx="93">
                  <c:v>-74</c:v>
                </c:pt>
                <c:pt idx="94">
                  <c:v>-74</c:v>
                </c:pt>
                <c:pt idx="95">
                  <c:v>-75</c:v>
                </c:pt>
                <c:pt idx="96">
                  <c:v>-75</c:v>
                </c:pt>
                <c:pt idx="97">
                  <c:v>-74</c:v>
                </c:pt>
                <c:pt idx="98">
                  <c:v>-77</c:v>
                </c:pt>
                <c:pt idx="99">
                  <c:v>-81</c:v>
                </c:pt>
                <c:pt idx="100">
                  <c:v>-74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2D8-49D6-8C9A-C6024ED64DF1}"/>
            </c:ext>
          </c:extLst>
        </c:ser>
        <c:ser>
          <c:idx val="1"/>
          <c:order val="1"/>
          <c:tx>
            <c:strRef>
              <c:f>Hoja1!$G$1</c:f>
              <c:strCache>
                <c:ptCount val="1"/>
                <c:pt idx="0">
                  <c:v>Alimentación y Farmacia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Hoja1!$E$2:$E$102</c:f>
              <c:numCache>
                <c:formatCode>m/d/yyyy</c:formatCode>
                <c:ptCount val="101"/>
                <c:pt idx="0">
                  <c:v>43876</c:v>
                </c:pt>
                <c:pt idx="1">
                  <c:v>43877</c:v>
                </c:pt>
                <c:pt idx="2">
                  <c:v>43878</c:v>
                </c:pt>
                <c:pt idx="3">
                  <c:v>43879</c:v>
                </c:pt>
                <c:pt idx="4">
                  <c:v>43880</c:v>
                </c:pt>
                <c:pt idx="5">
                  <c:v>43881</c:v>
                </c:pt>
                <c:pt idx="6">
                  <c:v>43882</c:v>
                </c:pt>
                <c:pt idx="7">
                  <c:v>43883</c:v>
                </c:pt>
                <c:pt idx="8">
                  <c:v>43884</c:v>
                </c:pt>
                <c:pt idx="9">
                  <c:v>43885</c:v>
                </c:pt>
                <c:pt idx="10">
                  <c:v>43886</c:v>
                </c:pt>
                <c:pt idx="11">
                  <c:v>43887</c:v>
                </c:pt>
                <c:pt idx="12">
                  <c:v>43888</c:v>
                </c:pt>
                <c:pt idx="13">
                  <c:v>43889</c:v>
                </c:pt>
                <c:pt idx="14">
                  <c:v>43890</c:v>
                </c:pt>
                <c:pt idx="15">
                  <c:v>43891</c:v>
                </c:pt>
                <c:pt idx="16">
                  <c:v>43892</c:v>
                </c:pt>
                <c:pt idx="17">
                  <c:v>43893</c:v>
                </c:pt>
                <c:pt idx="18">
                  <c:v>43894</c:v>
                </c:pt>
                <c:pt idx="19">
                  <c:v>43895</c:v>
                </c:pt>
                <c:pt idx="20">
                  <c:v>43896</c:v>
                </c:pt>
                <c:pt idx="21">
                  <c:v>43897</c:v>
                </c:pt>
                <c:pt idx="22">
                  <c:v>43898</c:v>
                </c:pt>
                <c:pt idx="23">
                  <c:v>43899</c:v>
                </c:pt>
                <c:pt idx="24">
                  <c:v>43900</c:v>
                </c:pt>
                <c:pt idx="25">
                  <c:v>43901</c:v>
                </c:pt>
                <c:pt idx="26">
                  <c:v>43902</c:v>
                </c:pt>
                <c:pt idx="27">
                  <c:v>43903</c:v>
                </c:pt>
                <c:pt idx="28">
                  <c:v>43904</c:v>
                </c:pt>
                <c:pt idx="29">
                  <c:v>43905</c:v>
                </c:pt>
                <c:pt idx="30">
                  <c:v>43906</c:v>
                </c:pt>
                <c:pt idx="31">
                  <c:v>43907</c:v>
                </c:pt>
                <c:pt idx="32">
                  <c:v>43908</c:v>
                </c:pt>
                <c:pt idx="33">
                  <c:v>43909</c:v>
                </c:pt>
                <c:pt idx="34">
                  <c:v>43910</c:v>
                </c:pt>
                <c:pt idx="35">
                  <c:v>43911</c:v>
                </c:pt>
                <c:pt idx="36">
                  <c:v>43912</c:v>
                </c:pt>
                <c:pt idx="37">
                  <c:v>43913</c:v>
                </c:pt>
                <c:pt idx="38">
                  <c:v>43914</c:v>
                </c:pt>
                <c:pt idx="39">
                  <c:v>43915</c:v>
                </c:pt>
                <c:pt idx="40">
                  <c:v>43916</c:v>
                </c:pt>
                <c:pt idx="41">
                  <c:v>43917</c:v>
                </c:pt>
                <c:pt idx="42">
                  <c:v>43918</c:v>
                </c:pt>
                <c:pt idx="43">
                  <c:v>43919</c:v>
                </c:pt>
                <c:pt idx="44">
                  <c:v>43920</c:v>
                </c:pt>
                <c:pt idx="45">
                  <c:v>43921</c:v>
                </c:pt>
                <c:pt idx="46">
                  <c:v>43922</c:v>
                </c:pt>
                <c:pt idx="47">
                  <c:v>43923</c:v>
                </c:pt>
                <c:pt idx="48">
                  <c:v>43924</c:v>
                </c:pt>
                <c:pt idx="49">
                  <c:v>43925</c:v>
                </c:pt>
                <c:pt idx="50">
                  <c:v>43926</c:v>
                </c:pt>
                <c:pt idx="51">
                  <c:v>43927</c:v>
                </c:pt>
                <c:pt idx="52">
                  <c:v>43928</c:v>
                </c:pt>
                <c:pt idx="53">
                  <c:v>43929</c:v>
                </c:pt>
                <c:pt idx="54">
                  <c:v>43930</c:v>
                </c:pt>
                <c:pt idx="55">
                  <c:v>43931</c:v>
                </c:pt>
                <c:pt idx="56">
                  <c:v>43932</c:v>
                </c:pt>
                <c:pt idx="57">
                  <c:v>43933</c:v>
                </c:pt>
                <c:pt idx="58">
                  <c:v>43934</c:v>
                </c:pt>
                <c:pt idx="59">
                  <c:v>43935</c:v>
                </c:pt>
                <c:pt idx="60">
                  <c:v>43936</c:v>
                </c:pt>
                <c:pt idx="61">
                  <c:v>43937</c:v>
                </c:pt>
                <c:pt idx="62">
                  <c:v>43938</c:v>
                </c:pt>
                <c:pt idx="63">
                  <c:v>43939</c:v>
                </c:pt>
                <c:pt idx="64">
                  <c:v>43940</c:v>
                </c:pt>
                <c:pt idx="65">
                  <c:v>43941</c:v>
                </c:pt>
                <c:pt idx="66">
                  <c:v>43942</c:v>
                </c:pt>
                <c:pt idx="67">
                  <c:v>43943</c:v>
                </c:pt>
                <c:pt idx="68">
                  <c:v>43944</c:v>
                </c:pt>
                <c:pt idx="69">
                  <c:v>43945</c:v>
                </c:pt>
                <c:pt idx="70">
                  <c:v>43946</c:v>
                </c:pt>
                <c:pt idx="71">
                  <c:v>43947</c:v>
                </c:pt>
                <c:pt idx="72">
                  <c:v>43948</c:v>
                </c:pt>
                <c:pt idx="73">
                  <c:v>43949</c:v>
                </c:pt>
                <c:pt idx="74">
                  <c:v>43950</c:v>
                </c:pt>
                <c:pt idx="75">
                  <c:v>43951</c:v>
                </c:pt>
                <c:pt idx="76">
                  <c:v>43952</c:v>
                </c:pt>
                <c:pt idx="77">
                  <c:v>43953</c:v>
                </c:pt>
                <c:pt idx="78">
                  <c:v>43954</c:v>
                </c:pt>
                <c:pt idx="79">
                  <c:v>43955</c:v>
                </c:pt>
                <c:pt idx="80">
                  <c:v>43956</c:v>
                </c:pt>
                <c:pt idx="81">
                  <c:v>43957</c:v>
                </c:pt>
                <c:pt idx="82">
                  <c:v>43958</c:v>
                </c:pt>
                <c:pt idx="83">
                  <c:v>43959</c:v>
                </c:pt>
                <c:pt idx="84">
                  <c:v>43960</c:v>
                </c:pt>
                <c:pt idx="85">
                  <c:v>43961</c:v>
                </c:pt>
                <c:pt idx="86">
                  <c:v>43962</c:v>
                </c:pt>
                <c:pt idx="87">
                  <c:v>43963</c:v>
                </c:pt>
                <c:pt idx="88">
                  <c:v>43964</c:v>
                </c:pt>
                <c:pt idx="89">
                  <c:v>43965</c:v>
                </c:pt>
                <c:pt idx="90">
                  <c:v>43966</c:v>
                </c:pt>
                <c:pt idx="91">
                  <c:v>43967</c:v>
                </c:pt>
                <c:pt idx="92">
                  <c:v>43968</c:v>
                </c:pt>
                <c:pt idx="93">
                  <c:v>43969</c:v>
                </c:pt>
                <c:pt idx="94">
                  <c:v>43970</c:v>
                </c:pt>
                <c:pt idx="95">
                  <c:v>43971</c:v>
                </c:pt>
                <c:pt idx="96">
                  <c:v>43972</c:v>
                </c:pt>
                <c:pt idx="97">
                  <c:v>43973</c:v>
                </c:pt>
                <c:pt idx="98">
                  <c:v>43974</c:v>
                </c:pt>
                <c:pt idx="99">
                  <c:v>43975</c:v>
                </c:pt>
                <c:pt idx="100">
                  <c:v>43976</c:v>
                </c:pt>
              </c:numCache>
            </c:numRef>
          </c:cat>
          <c:val>
            <c:numRef>
              <c:f>Hoja1!$G$2:$G$102</c:f>
              <c:numCache>
                <c:formatCode>General</c:formatCode>
                <c:ptCount val="101"/>
                <c:pt idx="0">
                  <c:v>5</c:v>
                </c:pt>
                <c:pt idx="1">
                  <c:v>6</c:v>
                </c:pt>
                <c:pt idx="2">
                  <c:v>4</c:v>
                </c:pt>
                <c:pt idx="3">
                  <c:v>0</c:v>
                </c:pt>
                <c:pt idx="4">
                  <c:v>0</c:v>
                </c:pt>
                <c:pt idx="5">
                  <c:v>-1</c:v>
                </c:pt>
                <c:pt idx="6">
                  <c:v>2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-1</c:v>
                </c:pt>
                <c:pt idx="11">
                  <c:v>-3</c:v>
                </c:pt>
                <c:pt idx="12">
                  <c:v>-1</c:v>
                </c:pt>
                <c:pt idx="13">
                  <c:v>5</c:v>
                </c:pt>
                <c:pt idx="14">
                  <c:v>6</c:v>
                </c:pt>
                <c:pt idx="15">
                  <c:v>8</c:v>
                </c:pt>
                <c:pt idx="16">
                  <c:v>7</c:v>
                </c:pt>
                <c:pt idx="17">
                  <c:v>3</c:v>
                </c:pt>
                <c:pt idx="18">
                  <c:v>2</c:v>
                </c:pt>
                <c:pt idx="19">
                  <c:v>0</c:v>
                </c:pt>
                <c:pt idx="20">
                  <c:v>1</c:v>
                </c:pt>
                <c:pt idx="21">
                  <c:v>0</c:v>
                </c:pt>
                <c:pt idx="22">
                  <c:v>0</c:v>
                </c:pt>
                <c:pt idx="23">
                  <c:v>1</c:v>
                </c:pt>
                <c:pt idx="24">
                  <c:v>0</c:v>
                </c:pt>
                <c:pt idx="25">
                  <c:v>14</c:v>
                </c:pt>
                <c:pt idx="26">
                  <c:v>7</c:v>
                </c:pt>
                <c:pt idx="27">
                  <c:v>12</c:v>
                </c:pt>
                <c:pt idx="28">
                  <c:v>8</c:v>
                </c:pt>
                <c:pt idx="29">
                  <c:v>3</c:v>
                </c:pt>
                <c:pt idx="30">
                  <c:v>10</c:v>
                </c:pt>
                <c:pt idx="31">
                  <c:v>5</c:v>
                </c:pt>
                <c:pt idx="32">
                  <c:v>-3</c:v>
                </c:pt>
                <c:pt idx="33">
                  <c:v>4</c:v>
                </c:pt>
                <c:pt idx="34">
                  <c:v>-14</c:v>
                </c:pt>
                <c:pt idx="35">
                  <c:v>-20</c:v>
                </c:pt>
                <c:pt idx="36">
                  <c:v>-59</c:v>
                </c:pt>
                <c:pt idx="37">
                  <c:v>-49</c:v>
                </c:pt>
                <c:pt idx="38">
                  <c:v>-54</c:v>
                </c:pt>
                <c:pt idx="39">
                  <c:v>-52</c:v>
                </c:pt>
                <c:pt idx="40">
                  <c:v>-51</c:v>
                </c:pt>
                <c:pt idx="41">
                  <c:v>-47</c:v>
                </c:pt>
                <c:pt idx="42">
                  <c:v>-56</c:v>
                </c:pt>
                <c:pt idx="43">
                  <c:v>-62</c:v>
                </c:pt>
                <c:pt idx="44">
                  <c:v>-45</c:v>
                </c:pt>
                <c:pt idx="45">
                  <c:v>-43</c:v>
                </c:pt>
                <c:pt idx="46">
                  <c:v>-43</c:v>
                </c:pt>
                <c:pt idx="47">
                  <c:v>-45</c:v>
                </c:pt>
                <c:pt idx="48">
                  <c:v>-46</c:v>
                </c:pt>
                <c:pt idx="49">
                  <c:v>-52</c:v>
                </c:pt>
                <c:pt idx="50">
                  <c:v>-58</c:v>
                </c:pt>
                <c:pt idx="51">
                  <c:v>-44</c:v>
                </c:pt>
                <c:pt idx="52">
                  <c:v>-52</c:v>
                </c:pt>
                <c:pt idx="53">
                  <c:v>-50</c:v>
                </c:pt>
                <c:pt idx="54">
                  <c:v>-55</c:v>
                </c:pt>
                <c:pt idx="55">
                  <c:v>-71</c:v>
                </c:pt>
                <c:pt idx="56">
                  <c:v>-66</c:v>
                </c:pt>
                <c:pt idx="57">
                  <c:v>-64</c:v>
                </c:pt>
                <c:pt idx="58">
                  <c:v>-49</c:v>
                </c:pt>
                <c:pt idx="59">
                  <c:v>-49</c:v>
                </c:pt>
                <c:pt idx="60">
                  <c:v>-45</c:v>
                </c:pt>
                <c:pt idx="61">
                  <c:v>-44</c:v>
                </c:pt>
                <c:pt idx="62">
                  <c:v>-45</c:v>
                </c:pt>
                <c:pt idx="63">
                  <c:v>-56</c:v>
                </c:pt>
                <c:pt idx="64">
                  <c:v>-65</c:v>
                </c:pt>
                <c:pt idx="65">
                  <c:v>-50</c:v>
                </c:pt>
                <c:pt idx="66">
                  <c:v>-52</c:v>
                </c:pt>
                <c:pt idx="67">
                  <c:v>-51</c:v>
                </c:pt>
                <c:pt idx="68">
                  <c:v>-52</c:v>
                </c:pt>
                <c:pt idx="69">
                  <c:v>-48</c:v>
                </c:pt>
                <c:pt idx="70">
                  <c:v>-55</c:v>
                </c:pt>
                <c:pt idx="71">
                  <c:v>-63</c:v>
                </c:pt>
                <c:pt idx="72">
                  <c:v>-48</c:v>
                </c:pt>
                <c:pt idx="73">
                  <c:v>-48</c:v>
                </c:pt>
                <c:pt idx="74">
                  <c:v>-46</c:v>
                </c:pt>
                <c:pt idx="75">
                  <c:v>-41</c:v>
                </c:pt>
                <c:pt idx="76">
                  <c:v>-53</c:v>
                </c:pt>
                <c:pt idx="77">
                  <c:v>-48</c:v>
                </c:pt>
                <c:pt idx="78">
                  <c:v>-58</c:v>
                </c:pt>
                <c:pt idx="79">
                  <c:v>-41</c:v>
                </c:pt>
                <c:pt idx="80">
                  <c:v>-41</c:v>
                </c:pt>
                <c:pt idx="81">
                  <c:v>-37</c:v>
                </c:pt>
                <c:pt idx="82">
                  <c:v>-69</c:v>
                </c:pt>
                <c:pt idx="83">
                  <c:v>-68</c:v>
                </c:pt>
                <c:pt idx="84">
                  <c:v>-69</c:v>
                </c:pt>
                <c:pt idx="85">
                  <c:v>-60</c:v>
                </c:pt>
                <c:pt idx="86">
                  <c:v>-56</c:v>
                </c:pt>
                <c:pt idx="87">
                  <c:v>-62</c:v>
                </c:pt>
                <c:pt idx="88">
                  <c:v>-61</c:v>
                </c:pt>
                <c:pt idx="89">
                  <c:v>-51</c:v>
                </c:pt>
                <c:pt idx="90">
                  <c:v>-52</c:v>
                </c:pt>
                <c:pt idx="91">
                  <c:v>-64</c:v>
                </c:pt>
                <c:pt idx="92">
                  <c:v>-65</c:v>
                </c:pt>
                <c:pt idx="93">
                  <c:v>-50</c:v>
                </c:pt>
                <c:pt idx="94">
                  <c:v>-48</c:v>
                </c:pt>
                <c:pt idx="95">
                  <c:v>-54</c:v>
                </c:pt>
                <c:pt idx="96">
                  <c:v>-54</c:v>
                </c:pt>
                <c:pt idx="97">
                  <c:v>-48</c:v>
                </c:pt>
                <c:pt idx="98">
                  <c:v>-55</c:v>
                </c:pt>
                <c:pt idx="99">
                  <c:v>-65</c:v>
                </c:pt>
                <c:pt idx="100">
                  <c:v>-54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2D8-49D6-8C9A-C6024ED64DF1}"/>
            </c:ext>
          </c:extLst>
        </c:ser>
        <c:ser>
          <c:idx val="2"/>
          <c:order val="2"/>
          <c:tx>
            <c:strRef>
              <c:f>Hoja1!$H$1</c:f>
              <c:strCache>
                <c:ptCount val="1"/>
                <c:pt idx="0">
                  <c:v>Parques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Hoja1!$E$2:$E$102</c:f>
              <c:numCache>
                <c:formatCode>m/d/yyyy</c:formatCode>
                <c:ptCount val="101"/>
                <c:pt idx="0">
                  <c:v>43876</c:v>
                </c:pt>
                <c:pt idx="1">
                  <c:v>43877</c:v>
                </c:pt>
                <c:pt idx="2">
                  <c:v>43878</c:v>
                </c:pt>
                <c:pt idx="3">
                  <c:v>43879</c:v>
                </c:pt>
                <c:pt idx="4">
                  <c:v>43880</c:v>
                </c:pt>
                <c:pt idx="5">
                  <c:v>43881</c:v>
                </c:pt>
                <c:pt idx="6">
                  <c:v>43882</c:v>
                </c:pt>
                <c:pt idx="7">
                  <c:v>43883</c:v>
                </c:pt>
                <c:pt idx="8">
                  <c:v>43884</c:v>
                </c:pt>
                <c:pt idx="9">
                  <c:v>43885</c:v>
                </c:pt>
                <c:pt idx="10">
                  <c:v>43886</c:v>
                </c:pt>
                <c:pt idx="11">
                  <c:v>43887</c:v>
                </c:pt>
                <c:pt idx="12">
                  <c:v>43888</c:v>
                </c:pt>
                <c:pt idx="13">
                  <c:v>43889</c:v>
                </c:pt>
                <c:pt idx="14">
                  <c:v>43890</c:v>
                </c:pt>
                <c:pt idx="15">
                  <c:v>43891</c:v>
                </c:pt>
                <c:pt idx="16">
                  <c:v>43892</c:v>
                </c:pt>
                <c:pt idx="17">
                  <c:v>43893</c:v>
                </c:pt>
                <c:pt idx="18">
                  <c:v>43894</c:v>
                </c:pt>
                <c:pt idx="19">
                  <c:v>43895</c:v>
                </c:pt>
                <c:pt idx="20">
                  <c:v>43896</c:v>
                </c:pt>
                <c:pt idx="21">
                  <c:v>43897</c:v>
                </c:pt>
                <c:pt idx="22">
                  <c:v>43898</c:v>
                </c:pt>
                <c:pt idx="23">
                  <c:v>43899</c:v>
                </c:pt>
                <c:pt idx="24">
                  <c:v>43900</c:v>
                </c:pt>
                <c:pt idx="25">
                  <c:v>43901</c:v>
                </c:pt>
                <c:pt idx="26">
                  <c:v>43902</c:v>
                </c:pt>
                <c:pt idx="27">
                  <c:v>43903</c:v>
                </c:pt>
                <c:pt idx="28">
                  <c:v>43904</c:v>
                </c:pt>
                <c:pt idx="29">
                  <c:v>43905</c:v>
                </c:pt>
                <c:pt idx="30">
                  <c:v>43906</c:v>
                </c:pt>
                <c:pt idx="31">
                  <c:v>43907</c:v>
                </c:pt>
                <c:pt idx="32">
                  <c:v>43908</c:v>
                </c:pt>
                <c:pt idx="33">
                  <c:v>43909</c:v>
                </c:pt>
                <c:pt idx="34">
                  <c:v>43910</c:v>
                </c:pt>
                <c:pt idx="35">
                  <c:v>43911</c:v>
                </c:pt>
                <c:pt idx="36">
                  <c:v>43912</c:v>
                </c:pt>
                <c:pt idx="37">
                  <c:v>43913</c:v>
                </c:pt>
                <c:pt idx="38">
                  <c:v>43914</c:v>
                </c:pt>
                <c:pt idx="39">
                  <c:v>43915</c:v>
                </c:pt>
                <c:pt idx="40">
                  <c:v>43916</c:v>
                </c:pt>
                <c:pt idx="41">
                  <c:v>43917</c:v>
                </c:pt>
                <c:pt idx="42">
                  <c:v>43918</c:v>
                </c:pt>
                <c:pt idx="43">
                  <c:v>43919</c:v>
                </c:pt>
                <c:pt idx="44">
                  <c:v>43920</c:v>
                </c:pt>
                <c:pt idx="45">
                  <c:v>43921</c:v>
                </c:pt>
                <c:pt idx="46">
                  <c:v>43922</c:v>
                </c:pt>
                <c:pt idx="47">
                  <c:v>43923</c:v>
                </c:pt>
                <c:pt idx="48">
                  <c:v>43924</c:v>
                </c:pt>
                <c:pt idx="49">
                  <c:v>43925</c:v>
                </c:pt>
                <c:pt idx="50">
                  <c:v>43926</c:v>
                </c:pt>
                <c:pt idx="51">
                  <c:v>43927</c:v>
                </c:pt>
                <c:pt idx="52">
                  <c:v>43928</c:v>
                </c:pt>
                <c:pt idx="53">
                  <c:v>43929</c:v>
                </c:pt>
                <c:pt idx="54">
                  <c:v>43930</c:v>
                </c:pt>
                <c:pt idx="55">
                  <c:v>43931</c:v>
                </c:pt>
                <c:pt idx="56">
                  <c:v>43932</c:v>
                </c:pt>
                <c:pt idx="57">
                  <c:v>43933</c:v>
                </c:pt>
                <c:pt idx="58">
                  <c:v>43934</c:v>
                </c:pt>
                <c:pt idx="59">
                  <c:v>43935</c:v>
                </c:pt>
                <c:pt idx="60">
                  <c:v>43936</c:v>
                </c:pt>
                <c:pt idx="61">
                  <c:v>43937</c:v>
                </c:pt>
                <c:pt idx="62">
                  <c:v>43938</c:v>
                </c:pt>
                <c:pt idx="63">
                  <c:v>43939</c:v>
                </c:pt>
                <c:pt idx="64">
                  <c:v>43940</c:v>
                </c:pt>
                <c:pt idx="65">
                  <c:v>43941</c:v>
                </c:pt>
                <c:pt idx="66">
                  <c:v>43942</c:v>
                </c:pt>
                <c:pt idx="67">
                  <c:v>43943</c:v>
                </c:pt>
                <c:pt idx="68">
                  <c:v>43944</c:v>
                </c:pt>
                <c:pt idx="69">
                  <c:v>43945</c:v>
                </c:pt>
                <c:pt idx="70">
                  <c:v>43946</c:v>
                </c:pt>
                <c:pt idx="71">
                  <c:v>43947</c:v>
                </c:pt>
                <c:pt idx="72">
                  <c:v>43948</c:v>
                </c:pt>
                <c:pt idx="73">
                  <c:v>43949</c:v>
                </c:pt>
                <c:pt idx="74">
                  <c:v>43950</c:v>
                </c:pt>
                <c:pt idx="75">
                  <c:v>43951</c:v>
                </c:pt>
                <c:pt idx="76">
                  <c:v>43952</c:v>
                </c:pt>
                <c:pt idx="77">
                  <c:v>43953</c:v>
                </c:pt>
                <c:pt idx="78">
                  <c:v>43954</c:v>
                </c:pt>
                <c:pt idx="79">
                  <c:v>43955</c:v>
                </c:pt>
                <c:pt idx="80">
                  <c:v>43956</c:v>
                </c:pt>
                <c:pt idx="81">
                  <c:v>43957</c:v>
                </c:pt>
                <c:pt idx="82">
                  <c:v>43958</c:v>
                </c:pt>
                <c:pt idx="83">
                  <c:v>43959</c:v>
                </c:pt>
                <c:pt idx="84">
                  <c:v>43960</c:v>
                </c:pt>
                <c:pt idx="85">
                  <c:v>43961</c:v>
                </c:pt>
                <c:pt idx="86">
                  <c:v>43962</c:v>
                </c:pt>
                <c:pt idx="87">
                  <c:v>43963</c:v>
                </c:pt>
                <c:pt idx="88">
                  <c:v>43964</c:v>
                </c:pt>
                <c:pt idx="89">
                  <c:v>43965</c:v>
                </c:pt>
                <c:pt idx="90">
                  <c:v>43966</c:v>
                </c:pt>
                <c:pt idx="91">
                  <c:v>43967</c:v>
                </c:pt>
                <c:pt idx="92">
                  <c:v>43968</c:v>
                </c:pt>
                <c:pt idx="93">
                  <c:v>43969</c:v>
                </c:pt>
                <c:pt idx="94">
                  <c:v>43970</c:v>
                </c:pt>
                <c:pt idx="95">
                  <c:v>43971</c:v>
                </c:pt>
                <c:pt idx="96">
                  <c:v>43972</c:v>
                </c:pt>
                <c:pt idx="97">
                  <c:v>43973</c:v>
                </c:pt>
                <c:pt idx="98">
                  <c:v>43974</c:v>
                </c:pt>
                <c:pt idx="99">
                  <c:v>43975</c:v>
                </c:pt>
                <c:pt idx="100">
                  <c:v>43976</c:v>
                </c:pt>
              </c:numCache>
            </c:numRef>
          </c:cat>
          <c:val>
            <c:numRef>
              <c:f>Hoja1!$H$2:$H$102</c:f>
              <c:numCache>
                <c:formatCode>General</c:formatCode>
                <c:ptCount val="101"/>
                <c:pt idx="0">
                  <c:v>0</c:v>
                </c:pt>
                <c:pt idx="1">
                  <c:v>1</c:v>
                </c:pt>
                <c:pt idx="2">
                  <c:v>-3</c:v>
                </c:pt>
                <c:pt idx="3">
                  <c:v>0</c:v>
                </c:pt>
                <c:pt idx="4">
                  <c:v>-1</c:v>
                </c:pt>
                <c:pt idx="5">
                  <c:v>-4</c:v>
                </c:pt>
                <c:pt idx="6">
                  <c:v>-4</c:v>
                </c:pt>
                <c:pt idx="7">
                  <c:v>-3</c:v>
                </c:pt>
                <c:pt idx="8">
                  <c:v>0</c:v>
                </c:pt>
                <c:pt idx="9">
                  <c:v>-3</c:v>
                </c:pt>
                <c:pt idx="10">
                  <c:v>-3</c:v>
                </c:pt>
                <c:pt idx="11">
                  <c:v>3</c:v>
                </c:pt>
                <c:pt idx="12">
                  <c:v>-2</c:v>
                </c:pt>
                <c:pt idx="13">
                  <c:v>-3</c:v>
                </c:pt>
                <c:pt idx="14">
                  <c:v>-2</c:v>
                </c:pt>
                <c:pt idx="15">
                  <c:v>2</c:v>
                </c:pt>
                <c:pt idx="16">
                  <c:v>-1</c:v>
                </c:pt>
                <c:pt idx="17">
                  <c:v>-3</c:v>
                </c:pt>
                <c:pt idx="18">
                  <c:v>0</c:v>
                </c:pt>
                <c:pt idx="19">
                  <c:v>-3</c:v>
                </c:pt>
                <c:pt idx="20">
                  <c:v>-2</c:v>
                </c:pt>
                <c:pt idx="21">
                  <c:v>-3</c:v>
                </c:pt>
                <c:pt idx="22">
                  <c:v>-3</c:v>
                </c:pt>
                <c:pt idx="23">
                  <c:v>-4</c:v>
                </c:pt>
                <c:pt idx="24">
                  <c:v>-4</c:v>
                </c:pt>
                <c:pt idx="25">
                  <c:v>1</c:v>
                </c:pt>
                <c:pt idx="26">
                  <c:v>-9</c:v>
                </c:pt>
                <c:pt idx="27">
                  <c:v>-11</c:v>
                </c:pt>
                <c:pt idx="28">
                  <c:v>-15</c:v>
                </c:pt>
                <c:pt idx="29">
                  <c:v>-22</c:v>
                </c:pt>
                <c:pt idx="30">
                  <c:v>-17</c:v>
                </c:pt>
                <c:pt idx="31">
                  <c:v>-23</c:v>
                </c:pt>
                <c:pt idx="32">
                  <c:v>-25</c:v>
                </c:pt>
                <c:pt idx="33">
                  <c:v>-35</c:v>
                </c:pt>
                <c:pt idx="34">
                  <c:v>-44</c:v>
                </c:pt>
                <c:pt idx="35">
                  <c:v>-50</c:v>
                </c:pt>
                <c:pt idx="36">
                  <c:v>-74</c:v>
                </c:pt>
                <c:pt idx="37">
                  <c:v>-66</c:v>
                </c:pt>
                <c:pt idx="38">
                  <c:v>-69</c:v>
                </c:pt>
                <c:pt idx="39">
                  <c:v>-67</c:v>
                </c:pt>
                <c:pt idx="40">
                  <c:v>-68</c:v>
                </c:pt>
                <c:pt idx="41">
                  <c:v>-67</c:v>
                </c:pt>
                <c:pt idx="42">
                  <c:v>-70</c:v>
                </c:pt>
                <c:pt idx="43">
                  <c:v>-72</c:v>
                </c:pt>
                <c:pt idx="44">
                  <c:v>-60</c:v>
                </c:pt>
                <c:pt idx="45">
                  <c:v>-61</c:v>
                </c:pt>
                <c:pt idx="46">
                  <c:v>-60</c:v>
                </c:pt>
                <c:pt idx="47">
                  <c:v>-62</c:v>
                </c:pt>
                <c:pt idx="48">
                  <c:v>-64</c:v>
                </c:pt>
                <c:pt idx="49">
                  <c:v>-68</c:v>
                </c:pt>
                <c:pt idx="50">
                  <c:v>-70</c:v>
                </c:pt>
                <c:pt idx="51">
                  <c:v>-62</c:v>
                </c:pt>
                <c:pt idx="52">
                  <c:v>-66</c:v>
                </c:pt>
                <c:pt idx="53">
                  <c:v>-66</c:v>
                </c:pt>
                <c:pt idx="54">
                  <c:v>-70</c:v>
                </c:pt>
                <c:pt idx="55">
                  <c:v>-77</c:v>
                </c:pt>
                <c:pt idx="56">
                  <c:v>-76</c:v>
                </c:pt>
                <c:pt idx="57">
                  <c:v>-75</c:v>
                </c:pt>
                <c:pt idx="58">
                  <c:v>-67</c:v>
                </c:pt>
                <c:pt idx="59">
                  <c:v>-66</c:v>
                </c:pt>
                <c:pt idx="60">
                  <c:v>-63</c:v>
                </c:pt>
                <c:pt idx="61">
                  <c:v>-63</c:v>
                </c:pt>
                <c:pt idx="62">
                  <c:v>-65</c:v>
                </c:pt>
                <c:pt idx="63">
                  <c:v>-70</c:v>
                </c:pt>
                <c:pt idx="64">
                  <c:v>-75</c:v>
                </c:pt>
                <c:pt idx="65">
                  <c:v>-64</c:v>
                </c:pt>
                <c:pt idx="66">
                  <c:v>-66</c:v>
                </c:pt>
                <c:pt idx="67">
                  <c:v>-65</c:v>
                </c:pt>
                <c:pt idx="68">
                  <c:v>-66</c:v>
                </c:pt>
                <c:pt idx="69">
                  <c:v>-65</c:v>
                </c:pt>
                <c:pt idx="70">
                  <c:v>-69</c:v>
                </c:pt>
                <c:pt idx="71">
                  <c:v>-74</c:v>
                </c:pt>
                <c:pt idx="72">
                  <c:v>-62</c:v>
                </c:pt>
                <c:pt idx="73">
                  <c:v>-62</c:v>
                </c:pt>
                <c:pt idx="74">
                  <c:v>-60</c:v>
                </c:pt>
                <c:pt idx="75">
                  <c:v>-58</c:v>
                </c:pt>
                <c:pt idx="76">
                  <c:v>-69</c:v>
                </c:pt>
                <c:pt idx="77">
                  <c:v>-65</c:v>
                </c:pt>
                <c:pt idx="78">
                  <c:v>-71</c:v>
                </c:pt>
                <c:pt idx="79">
                  <c:v>-59</c:v>
                </c:pt>
                <c:pt idx="80">
                  <c:v>-60</c:v>
                </c:pt>
                <c:pt idx="81">
                  <c:v>-56</c:v>
                </c:pt>
                <c:pt idx="82">
                  <c:v>-73</c:v>
                </c:pt>
                <c:pt idx="83">
                  <c:v>-74</c:v>
                </c:pt>
                <c:pt idx="84">
                  <c:v>-75</c:v>
                </c:pt>
                <c:pt idx="85">
                  <c:v>-72</c:v>
                </c:pt>
                <c:pt idx="86">
                  <c:v>-69</c:v>
                </c:pt>
                <c:pt idx="87">
                  <c:v>-70</c:v>
                </c:pt>
                <c:pt idx="88">
                  <c:v>-69</c:v>
                </c:pt>
                <c:pt idx="89">
                  <c:v>-67</c:v>
                </c:pt>
                <c:pt idx="90">
                  <c:v>-68</c:v>
                </c:pt>
                <c:pt idx="91">
                  <c:v>-72</c:v>
                </c:pt>
                <c:pt idx="92">
                  <c:v>-74</c:v>
                </c:pt>
                <c:pt idx="93">
                  <c:v>-67</c:v>
                </c:pt>
                <c:pt idx="94">
                  <c:v>-66</c:v>
                </c:pt>
                <c:pt idx="95">
                  <c:v>-65</c:v>
                </c:pt>
                <c:pt idx="96">
                  <c:v>-66</c:v>
                </c:pt>
                <c:pt idx="97">
                  <c:v>-66</c:v>
                </c:pt>
                <c:pt idx="98">
                  <c:v>-69</c:v>
                </c:pt>
                <c:pt idx="99">
                  <c:v>-74</c:v>
                </c:pt>
                <c:pt idx="100">
                  <c:v>-65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2D8-49D6-8C9A-C6024ED64DF1}"/>
            </c:ext>
          </c:extLst>
        </c:ser>
        <c:ser>
          <c:idx val="3"/>
          <c:order val="3"/>
          <c:tx>
            <c:strRef>
              <c:f>Hoja1!$I$1</c:f>
              <c:strCache>
                <c:ptCount val="1"/>
                <c:pt idx="0">
                  <c:v>Estaciones de Transporte Público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Hoja1!$E$2:$E$102</c:f>
              <c:numCache>
                <c:formatCode>m/d/yyyy</c:formatCode>
                <c:ptCount val="101"/>
                <c:pt idx="0">
                  <c:v>43876</c:v>
                </c:pt>
                <c:pt idx="1">
                  <c:v>43877</c:v>
                </c:pt>
                <c:pt idx="2">
                  <c:v>43878</c:v>
                </c:pt>
                <c:pt idx="3">
                  <c:v>43879</c:v>
                </c:pt>
                <c:pt idx="4">
                  <c:v>43880</c:v>
                </c:pt>
                <c:pt idx="5">
                  <c:v>43881</c:v>
                </c:pt>
                <c:pt idx="6">
                  <c:v>43882</c:v>
                </c:pt>
                <c:pt idx="7">
                  <c:v>43883</c:v>
                </c:pt>
                <c:pt idx="8">
                  <c:v>43884</c:v>
                </c:pt>
                <c:pt idx="9">
                  <c:v>43885</c:v>
                </c:pt>
                <c:pt idx="10">
                  <c:v>43886</c:v>
                </c:pt>
                <c:pt idx="11">
                  <c:v>43887</c:v>
                </c:pt>
                <c:pt idx="12">
                  <c:v>43888</c:v>
                </c:pt>
                <c:pt idx="13">
                  <c:v>43889</c:v>
                </c:pt>
                <c:pt idx="14">
                  <c:v>43890</c:v>
                </c:pt>
                <c:pt idx="15">
                  <c:v>43891</c:v>
                </c:pt>
                <c:pt idx="16">
                  <c:v>43892</c:v>
                </c:pt>
                <c:pt idx="17">
                  <c:v>43893</c:v>
                </c:pt>
                <c:pt idx="18">
                  <c:v>43894</c:v>
                </c:pt>
                <c:pt idx="19">
                  <c:v>43895</c:v>
                </c:pt>
                <c:pt idx="20">
                  <c:v>43896</c:v>
                </c:pt>
                <c:pt idx="21">
                  <c:v>43897</c:v>
                </c:pt>
                <c:pt idx="22">
                  <c:v>43898</c:v>
                </c:pt>
                <c:pt idx="23">
                  <c:v>43899</c:v>
                </c:pt>
                <c:pt idx="24">
                  <c:v>43900</c:v>
                </c:pt>
                <c:pt idx="25">
                  <c:v>43901</c:v>
                </c:pt>
                <c:pt idx="26">
                  <c:v>43902</c:v>
                </c:pt>
                <c:pt idx="27">
                  <c:v>43903</c:v>
                </c:pt>
                <c:pt idx="28">
                  <c:v>43904</c:v>
                </c:pt>
                <c:pt idx="29">
                  <c:v>43905</c:v>
                </c:pt>
                <c:pt idx="30">
                  <c:v>43906</c:v>
                </c:pt>
                <c:pt idx="31">
                  <c:v>43907</c:v>
                </c:pt>
                <c:pt idx="32">
                  <c:v>43908</c:v>
                </c:pt>
                <c:pt idx="33">
                  <c:v>43909</c:v>
                </c:pt>
                <c:pt idx="34">
                  <c:v>43910</c:v>
                </c:pt>
                <c:pt idx="35">
                  <c:v>43911</c:v>
                </c:pt>
                <c:pt idx="36">
                  <c:v>43912</c:v>
                </c:pt>
                <c:pt idx="37">
                  <c:v>43913</c:v>
                </c:pt>
                <c:pt idx="38">
                  <c:v>43914</c:v>
                </c:pt>
                <c:pt idx="39">
                  <c:v>43915</c:v>
                </c:pt>
                <c:pt idx="40">
                  <c:v>43916</c:v>
                </c:pt>
                <c:pt idx="41">
                  <c:v>43917</c:v>
                </c:pt>
                <c:pt idx="42">
                  <c:v>43918</c:v>
                </c:pt>
                <c:pt idx="43">
                  <c:v>43919</c:v>
                </c:pt>
                <c:pt idx="44">
                  <c:v>43920</c:v>
                </c:pt>
                <c:pt idx="45">
                  <c:v>43921</c:v>
                </c:pt>
                <c:pt idx="46">
                  <c:v>43922</c:v>
                </c:pt>
                <c:pt idx="47">
                  <c:v>43923</c:v>
                </c:pt>
                <c:pt idx="48">
                  <c:v>43924</c:v>
                </c:pt>
                <c:pt idx="49">
                  <c:v>43925</c:v>
                </c:pt>
                <c:pt idx="50">
                  <c:v>43926</c:v>
                </c:pt>
                <c:pt idx="51">
                  <c:v>43927</c:v>
                </c:pt>
                <c:pt idx="52">
                  <c:v>43928</c:v>
                </c:pt>
                <c:pt idx="53">
                  <c:v>43929</c:v>
                </c:pt>
                <c:pt idx="54">
                  <c:v>43930</c:v>
                </c:pt>
                <c:pt idx="55">
                  <c:v>43931</c:v>
                </c:pt>
                <c:pt idx="56">
                  <c:v>43932</c:v>
                </c:pt>
                <c:pt idx="57">
                  <c:v>43933</c:v>
                </c:pt>
                <c:pt idx="58">
                  <c:v>43934</c:v>
                </c:pt>
                <c:pt idx="59">
                  <c:v>43935</c:v>
                </c:pt>
                <c:pt idx="60">
                  <c:v>43936</c:v>
                </c:pt>
                <c:pt idx="61">
                  <c:v>43937</c:v>
                </c:pt>
                <c:pt idx="62">
                  <c:v>43938</c:v>
                </c:pt>
                <c:pt idx="63">
                  <c:v>43939</c:v>
                </c:pt>
                <c:pt idx="64">
                  <c:v>43940</c:v>
                </c:pt>
                <c:pt idx="65">
                  <c:v>43941</c:v>
                </c:pt>
                <c:pt idx="66">
                  <c:v>43942</c:v>
                </c:pt>
                <c:pt idx="67">
                  <c:v>43943</c:v>
                </c:pt>
                <c:pt idx="68">
                  <c:v>43944</c:v>
                </c:pt>
                <c:pt idx="69">
                  <c:v>43945</c:v>
                </c:pt>
                <c:pt idx="70">
                  <c:v>43946</c:v>
                </c:pt>
                <c:pt idx="71">
                  <c:v>43947</c:v>
                </c:pt>
                <c:pt idx="72">
                  <c:v>43948</c:v>
                </c:pt>
                <c:pt idx="73">
                  <c:v>43949</c:v>
                </c:pt>
                <c:pt idx="74">
                  <c:v>43950</c:v>
                </c:pt>
                <c:pt idx="75">
                  <c:v>43951</c:v>
                </c:pt>
                <c:pt idx="76">
                  <c:v>43952</c:v>
                </c:pt>
                <c:pt idx="77">
                  <c:v>43953</c:v>
                </c:pt>
                <c:pt idx="78">
                  <c:v>43954</c:v>
                </c:pt>
                <c:pt idx="79">
                  <c:v>43955</c:v>
                </c:pt>
                <c:pt idx="80">
                  <c:v>43956</c:v>
                </c:pt>
                <c:pt idx="81">
                  <c:v>43957</c:v>
                </c:pt>
                <c:pt idx="82">
                  <c:v>43958</c:v>
                </c:pt>
                <c:pt idx="83">
                  <c:v>43959</c:v>
                </c:pt>
                <c:pt idx="84">
                  <c:v>43960</c:v>
                </c:pt>
                <c:pt idx="85">
                  <c:v>43961</c:v>
                </c:pt>
                <c:pt idx="86">
                  <c:v>43962</c:v>
                </c:pt>
                <c:pt idx="87">
                  <c:v>43963</c:v>
                </c:pt>
                <c:pt idx="88">
                  <c:v>43964</c:v>
                </c:pt>
                <c:pt idx="89">
                  <c:v>43965</c:v>
                </c:pt>
                <c:pt idx="90">
                  <c:v>43966</c:v>
                </c:pt>
                <c:pt idx="91">
                  <c:v>43967</c:v>
                </c:pt>
                <c:pt idx="92">
                  <c:v>43968</c:v>
                </c:pt>
                <c:pt idx="93">
                  <c:v>43969</c:v>
                </c:pt>
                <c:pt idx="94">
                  <c:v>43970</c:v>
                </c:pt>
                <c:pt idx="95">
                  <c:v>43971</c:v>
                </c:pt>
                <c:pt idx="96">
                  <c:v>43972</c:v>
                </c:pt>
                <c:pt idx="97">
                  <c:v>43973</c:v>
                </c:pt>
                <c:pt idx="98">
                  <c:v>43974</c:v>
                </c:pt>
                <c:pt idx="99">
                  <c:v>43975</c:v>
                </c:pt>
                <c:pt idx="100">
                  <c:v>43976</c:v>
                </c:pt>
              </c:numCache>
            </c:numRef>
          </c:cat>
          <c:val>
            <c:numRef>
              <c:f>Hoja1!$I$2:$I$102</c:f>
              <c:numCache>
                <c:formatCode>General</c:formatCode>
                <c:ptCount val="101"/>
                <c:pt idx="0">
                  <c:v>-1</c:v>
                </c:pt>
                <c:pt idx="1">
                  <c:v>1</c:v>
                </c:pt>
                <c:pt idx="2">
                  <c:v>1</c:v>
                </c:pt>
                <c:pt idx="3">
                  <c:v>3</c:v>
                </c:pt>
                <c:pt idx="4">
                  <c:v>2</c:v>
                </c:pt>
                <c:pt idx="5">
                  <c:v>3</c:v>
                </c:pt>
                <c:pt idx="6">
                  <c:v>2</c:v>
                </c:pt>
                <c:pt idx="7">
                  <c:v>-3</c:v>
                </c:pt>
                <c:pt idx="8">
                  <c:v>-3</c:v>
                </c:pt>
                <c:pt idx="9">
                  <c:v>0</c:v>
                </c:pt>
                <c:pt idx="10">
                  <c:v>-1</c:v>
                </c:pt>
                <c:pt idx="11">
                  <c:v>-1</c:v>
                </c:pt>
                <c:pt idx="12">
                  <c:v>-2</c:v>
                </c:pt>
                <c:pt idx="13">
                  <c:v>-1</c:v>
                </c:pt>
                <c:pt idx="14">
                  <c:v>0</c:v>
                </c:pt>
                <c:pt idx="15">
                  <c:v>2</c:v>
                </c:pt>
                <c:pt idx="16">
                  <c:v>4</c:v>
                </c:pt>
                <c:pt idx="17">
                  <c:v>0</c:v>
                </c:pt>
                <c:pt idx="18">
                  <c:v>-1</c:v>
                </c:pt>
                <c:pt idx="19">
                  <c:v>-5</c:v>
                </c:pt>
                <c:pt idx="20">
                  <c:v>-2</c:v>
                </c:pt>
                <c:pt idx="21">
                  <c:v>-6</c:v>
                </c:pt>
                <c:pt idx="22">
                  <c:v>-6</c:v>
                </c:pt>
                <c:pt idx="23">
                  <c:v>-2</c:v>
                </c:pt>
                <c:pt idx="24">
                  <c:v>-2</c:v>
                </c:pt>
                <c:pt idx="25">
                  <c:v>-2</c:v>
                </c:pt>
                <c:pt idx="26">
                  <c:v>-13</c:v>
                </c:pt>
                <c:pt idx="27">
                  <c:v>-16</c:v>
                </c:pt>
                <c:pt idx="28">
                  <c:v>-16</c:v>
                </c:pt>
                <c:pt idx="29">
                  <c:v>-23</c:v>
                </c:pt>
                <c:pt idx="30">
                  <c:v>-22</c:v>
                </c:pt>
                <c:pt idx="31">
                  <c:v>-25</c:v>
                </c:pt>
                <c:pt idx="32">
                  <c:v>-30</c:v>
                </c:pt>
                <c:pt idx="33">
                  <c:v>-40</c:v>
                </c:pt>
                <c:pt idx="34">
                  <c:v>-48</c:v>
                </c:pt>
                <c:pt idx="35">
                  <c:v>-53</c:v>
                </c:pt>
                <c:pt idx="36">
                  <c:v>-74</c:v>
                </c:pt>
                <c:pt idx="37">
                  <c:v>-69</c:v>
                </c:pt>
                <c:pt idx="38">
                  <c:v>-70</c:v>
                </c:pt>
                <c:pt idx="39">
                  <c:v>-70</c:v>
                </c:pt>
                <c:pt idx="40">
                  <c:v>-70</c:v>
                </c:pt>
                <c:pt idx="41">
                  <c:v>-69</c:v>
                </c:pt>
                <c:pt idx="42">
                  <c:v>-71</c:v>
                </c:pt>
                <c:pt idx="43">
                  <c:v>-73</c:v>
                </c:pt>
                <c:pt idx="44">
                  <c:v>-64</c:v>
                </c:pt>
                <c:pt idx="45">
                  <c:v>-65</c:v>
                </c:pt>
                <c:pt idx="46">
                  <c:v>-63</c:v>
                </c:pt>
                <c:pt idx="47">
                  <c:v>-65</c:v>
                </c:pt>
                <c:pt idx="48">
                  <c:v>-66</c:v>
                </c:pt>
                <c:pt idx="49">
                  <c:v>-69</c:v>
                </c:pt>
                <c:pt idx="50">
                  <c:v>-70</c:v>
                </c:pt>
                <c:pt idx="51">
                  <c:v>-67</c:v>
                </c:pt>
                <c:pt idx="52">
                  <c:v>-69</c:v>
                </c:pt>
                <c:pt idx="53">
                  <c:v>-70</c:v>
                </c:pt>
                <c:pt idx="54">
                  <c:v>-74</c:v>
                </c:pt>
                <c:pt idx="55">
                  <c:v>-82</c:v>
                </c:pt>
                <c:pt idx="56">
                  <c:v>-80</c:v>
                </c:pt>
                <c:pt idx="57">
                  <c:v>-77</c:v>
                </c:pt>
                <c:pt idx="58">
                  <c:v>-69</c:v>
                </c:pt>
                <c:pt idx="59">
                  <c:v>-68</c:v>
                </c:pt>
                <c:pt idx="60">
                  <c:v>-66</c:v>
                </c:pt>
                <c:pt idx="61">
                  <c:v>-67</c:v>
                </c:pt>
                <c:pt idx="62">
                  <c:v>-68</c:v>
                </c:pt>
                <c:pt idx="63">
                  <c:v>-71</c:v>
                </c:pt>
                <c:pt idx="64">
                  <c:v>-75</c:v>
                </c:pt>
                <c:pt idx="65">
                  <c:v>-68</c:v>
                </c:pt>
                <c:pt idx="66">
                  <c:v>-69</c:v>
                </c:pt>
                <c:pt idx="67">
                  <c:v>-67</c:v>
                </c:pt>
                <c:pt idx="68">
                  <c:v>-68</c:v>
                </c:pt>
                <c:pt idx="69">
                  <c:v>-67</c:v>
                </c:pt>
                <c:pt idx="70">
                  <c:v>-70</c:v>
                </c:pt>
                <c:pt idx="71">
                  <c:v>-74</c:v>
                </c:pt>
                <c:pt idx="72">
                  <c:v>-65</c:v>
                </c:pt>
                <c:pt idx="73">
                  <c:v>-65</c:v>
                </c:pt>
                <c:pt idx="74">
                  <c:v>-64</c:v>
                </c:pt>
                <c:pt idx="75">
                  <c:v>-63</c:v>
                </c:pt>
                <c:pt idx="76">
                  <c:v>-73</c:v>
                </c:pt>
                <c:pt idx="77">
                  <c:v>-66</c:v>
                </c:pt>
                <c:pt idx="78">
                  <c:v>-72</c:v>
                </c:pt>
                <c:pt idx="79">
                  <c:v>-62</c:v>
                </c:pt>
                <c:pt idx="80">
                  <c:v>-63</c:v>
                </c:pt>
                <c:pt idx="81">
                  <c:v>-61</c:v>
                </c:pt>
                <c:pt idx="82">
                  <c:v>-78</c:v>
                </c:pt>
                <c:pt idx="83">
                  <c:v>-79</c:v>
                </c:pt>
                <c:pt idx="84">
                  <c:v>-79</c:v>
                </c:pt>
                <c:pt idx="85">
                  <c:v>-76</c:v>
                </c:pt>
                <c:pt idx="86">
                  <c:v>-75</c:v>
                </c:pt>
                <c:pt idx="87">
                  <c:v>-76</c:v>
                </c:pt>
                <c:pt idx="88">
                  <c:v>-75</c:v>
                </c:pt>
                <c:pt idx="89">
                  <c:v>-73</c:v>
                </c:pt>
                <c:pt idx="90">
                  <c:v>-73</c:v>
                </c:pt>
                <c:pt idx="91">
                  <c:v>-75</c:v>
                </c:pt>
                <c:pt idx="92">
                  <c:v>-76</c:v>
                </c:pt>
                <c:pt idx="93">
                  <c:v>-72</c:v>
                </c:pt>
                <c:pt idx="94">
                  <c:v>-72</c:v>
                </c:pt>
                <c:pt idx="95">
                  <c:v>-71</c:v>
                </c:pt>
                <c:pt idx="96">
                  <c:v>-72</c:v>
                </c:pt>
                <c:pt idx="97">
                  <c:v>-72</c:v>
                </c:pt>
                <c:pt idx="98">
                  <c:v>-73</c:v>
                </c:pt>
                <c:pt idx="99">
                  <c:v>-75</c:v>
                </c:pt>
                <c:pt idx="100">
                  <c:v>-71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82D8-49D6-8C9A-C6024ED64DF1}"/>
            </c:ext>
          </c:extLst>
        </c:ser>
        <c:ser>
          <c:idx val="4"/>
          <c:order val="4"/>
          <c:tx>
            <c:strRef>
              <c:f>Hoja1!$J$1</c:f>
              <c:strCache>
                <c:ptCount val="1"/>
                <c:pt idx="0">
                  <c:v>Lugares de Trabajo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Hoja1!$E$2:$E$102</c:f>
              <c:numCache>
                <c:formatCode>m/d/yyyy</c:formatCode>
                <c:ptCount val="101"/>
                <c:pt idx="0">
                  <c:v>43876</c:v>
                </c:pt>
                <c:pt idx="1">
                  <c:v>43877</c:v>
                </c:pt>
                <c:pt idx="2">
                  <c:v>43878</c:v>
                </c:pt>
                <c:pt idx="3">
                  <c:v>43879</c:v>
                </c:pt>
                <c:pt idx="4">
                  <c:v>43880</c:v>
                </c:pt>
                <c:pt idx="5">
                  <c:v>43881</c:v>
                </c:pt>
                <c:pt idx="6">
                  <c:v>43882</c:v>
                </c:pt>
                <c:pt idx="7">
                  <c:v>43883</c:v>
                </c:pt>
                <c:pt idx="8">
                  <c:v>43884</c:v>
                </c:pt>
                <c:pt idx="9">
                  <c:v>43885</c:v>
                </c:pt>
                <c:pt idx="10">
                  <c:v>43886</c:v>
                </c:pt>
                <c:pt idx="11">
                  <c:v>43887</c:v>
                </c:pt>
                <c:pt idx="12">
                  <c:v>43888</c:v>
                </c:pt>
                <c:pt idx="13">
                  <c:v>43889</c:v>
                </c:pt>
                <c:pt idx="14">
                  <c:v>43890</c:v>
                </c:pt>
                <c:pt idx="15">
                  <c:v>43891</c:v>
                </c:pt>
                <c:pt idx="16">
                  <c:v>43892</c:v>
                </c:pt>
                <c:pt idx="17">
                  <c:v>43893</c:v>
                </c:pt>
                <c:pt idx="18">
                  <c:v>43894</c:v>
                </c:pt>
                <c:pt idx="19">
                  <c:v>43895</c:v>
                </c:pt>
                <c:pt idx="20">
                  <c:v>43896</c:v>
                </c:pt>
                <c:pt idx="21">
                  <c:v>43897</c:v>
                </c:pt>
                <c:pt idx="22">
                  <c:v>43898</c:v>
                </c:pt>
                <c:pt idx="23">
                  <c:v>43899</c:v>
                </c:pt>
                <c:pt idx="24">
                  <c:v>43900</c:v>
                </c:pt>
                <c:pt idx="25">
                  <c:v>43901</c:v>
                </c:pt>
                <c:pt idx="26">
                  <c:v>43902</c:v>
                </c:pt>
                <c:pt idx="27">
                  <c:v>43903</c:v>
                </c:pt>
                <c:pt idx="28">
                  <c:v>43904</c:v>
                </c:pt>
                <c:pt idx="29">
                  <c:v>43905</c:v>
                </c:pt>
                <c:pt idx="30">
                  <c:v>43906</c:v>
                </c:pt>
                <c:pt idx="31">
                  <c:v>43907</c:v>
                </c:pt>
                <c:pt idx="32">
                  <c:v>43908</c:v>
                </c:pt>
                <c:pt idx="33">
                  <c:v>43909</c:v>
                </c:pt>
                <c:pt idx="34">
                  <c:v>43910</c:v>
                </c:pt>
                <c:pt idx="35">
                  <c:v>43911</c:v>
                </c:pt>
                <c:pt idx="36">
                  <c:v>43912</c:v>
                </c:pt>
                <c:pt idx="37">
                  <c:v>43913</c:v>
                </c:pt>
                <c:pt idx="38">
                  <c:v>43914</c:v>
                </c:pt>
                <c:pt idx="39">
                  <c:v>43915</c:v>
                </c:pt>
                <c:pt idx="40">
                  <c:v>43916</c:v>
                </c:pt>
                <c:pt idx="41">
                  <c:v>43917</c:v>
                </c:pt>
                <c:pt idx="42">
                  <c:v>43918</c:v>
                </c:pt>
                <c:pt idx="43">
                  <c:v>43919</c:v>
                </c:pt>
                <c:pt idx="44">
                  <c:v>43920</c:v>
                </c:pt>
                <c:pt idx="45">
                  <c:v>43921</c:v>
                </c:pt>
                <c:pt idx="46">
                  <c:v>43922</c:v>
                </c:pt>
                <c:pt idx="47">
                  <c:v>43923</c:v>
                </c:pt>
                <c:pt idx="48">
                  <c:v>43924</c:v>
                </c:pt>
                <c:pt idx="49">
                  <c:v>43925</c:v>
                </c:pt>
                <c:pt idx="50">
                  <c:v>43926</c:v>
                </c:pt>
                <c:pt idx="51">
                  <c:v>43927</c:v>
                </c:pt>
                <c:pt idx="52">
                  <c:v>43928</c:v>
                </c:pt>
                <c:pt idx="53">
                  <c:v>43929</c:v>
                </c:pt>
                <c:pt idx="54">
                  <c:v>43930</c:v>
                </c:pt>
                <c:pt idx="55">
                  <c:v>43931</c:v>
                </c:pt>
                <c:pt idx="56">
                  <c:v>43932</c:v>
                </c:pt>
                <c:pt idx="57">
                  <c:v>43933</c:v>
                </c:pt>
                <c:pt idx="58">
                  <c:v>43934</c:v>
                </c:pt>
                <c:pt idx="59">
                  <c:v>43935</c:v>
                </c:pt>
                <c:pt idx="60">
                  <c:v>43936</c:v>
                </c:pt>
                <c:pt idx="61">
                  <c:v>43937</c:v>
                </c:pt>
                <c:pt idx="62">
                  <c:v>43938</c:v>
                </c:pt>
                <c:pt idx="63">
                  <c:v>43939</c:v>
                </c:pt>
                <c:pt idx="64">
                  <c:v>43940</c:v>
                </c:pt>
                <c:pt idx="65">
                  <c:v>43941</c:v>
                </c:pt>
                <c:pt idx="66">
                  <c:v>43942</c:v>
                </c:pt>
                <c:pt idx="67">
                  <c:v>43943</c:v>
                </c:pt>
                <c:pt idx="68">
                  <c:v>43944</c:v>
                </c:pt>
                <c:pt idx="69">
                  <c:v>43945</c:v>
                </c:pt>
                <c:pt idx="70">
                  <c:v>43946</c:v>
                </c:pt>
                <c:pt idx="71">
                  <c:v>43947</c:v>
                </c:pt>
                <c:pt idx="72">
                  <c:v>43948</c:v>
                </c:pt>
                <c:pt idx="73">
                  <c:v>43949</c:v>
                </c:pt>
                <c:pt idx="74">
                  <c:v>43950</c:v>
                </c:pt>
                <c:pt idx="75">
                  <c:v>43951</c:v>
                </c:pt>
                <c:pt idx="76">
                  <c:v>43952</c:v>
                </c:pt>
                <c:pt idx="77">
                  <c:v>43953</c:v>
                </c:pt>
                <c:pt idx="78">
                  <c:v>43954</c:v>
                </c:pt>
                <c:pt idx="79">
                  <c:v>43955</c:v>
                </c:pt>
                <c:pt idx="80">
                  <c:v>43956</c:v>
                </c:pt>
                <c:pt idx="81">
                  <c:v>43957</c:v>
                </c:pt>
                <c:pt idx="82">
                  <c:v>43958</c:v>
                </c:pt>
                <c:pt idx="83">
                  <c:v>43959</c:v>
                </c:pt>
                <c:pt idx="84">
                  <c:v>43960</c:v>
                </c:pt>
                <c:pt idx="85">
                  <c:v>43961</c:v>
                </c:pt>
                <c:pt idx="86">
                  <c:v>43962</c:v>
                </c:pt>
                <c:pt idx="87">
                  <c:v>43963</c:v>
                </c:pt>
                <c:pt idx="88">
                  <c:v>43964</c:v>
                </c:pt>
                <c:pt idx="89">
                  <c:v>43965</c:v>
                </c:pt>
                <c:pt idx="90">
                  <c:v>43966</c:v>
                </c:pt>
                <c:pt idx="91">
                  <c:v>43967</c:v>
                </c:pt>
                <c:pt idx="92">
                  <c:v>43968</c:v>
                </c:pt>
                <c:pt idx="93">
                  <c:v>43969</c:v>
                </c:pt>
                <c:pt idx="94">
                  <c:v>43970</c:v>
                </c:pt>
                <c:pt idx="95">
                  <c:v>43971</c:v>
                </c:pt>
                <c:pt idx="96">
                  <c:v>43972</c:v>
                </c:pt>
                <c:pt idx="97">
                  <c:v>43973</c:v>
                </c:pt>
                <c:pt idx="98">
                  <c:v>43974</c:v>
                </c:pt>
                <c:pt idx="99">
                  <c:v>43975</c:v>
                </c:pt>
                <c:pt idx="100">
                  <c:v>43976</c:v>
                </c:pt>
              </c:numCache>
            </c:numRef>
          </c:cat>
          <c:val>
            <c:numRef>
              <c:f>Hoja1!$J$2:$J$102</c:f>
              <c:numCache>
                <c:formatCode>General</c:formatCode>
                <c:ptCount val="101"/>
                <c:pt idx="0">
                  <c:v>4</c:v>
                </c:pt>
                <c:pt idx="1">
                  <c:v>0</c:v>
                </c:pt>
                <c:pt idx="2">
                  <c:v>5</c:v>
                </c:pt>
                <c:pt idx="3">
                  <c:v>4</c:v>
                </c:pt>
                <c:pt idx="4">
                  <c:v>3</c:v>
                </c:pt>
                <c:pt idx="5">
                  <c:v>3</c:v>
                </c:pt>
                <c:pt idx="6">
                  <c:v>8</c:v>
                </c:pt>
                <c:pt idx="7">
                  <c:v>4</c:v>
                </c:pt>
                <c:pt idx="8">
                  <c:v>1</c:v>
                </c:pt>
                <c:pt idx="9">
                  <c:v>5</c:v>
                </c:pt>
                <c:pt idx="10">
                  <c:v>4</c:v>
                </c:pt>
                <c:pt idx="11">
                  <c:v>4</c:v>
                </c:pt>
                <c:pt idx="12">
                  <c:v>3</c:v>
                </c:pt>
                <c:pt idx="13">
                  <c:v>9</c:v>
                </c:pt>
                <c:pt idx="14">
                  <c:v>6</c:v>
                </c:pt>
                <c:pt idx="15">
                  <c:v>4</c:v>
                </c:pt>
                <c:pt idx="16">
                  <c:v>7</c:v>
                </c:pt>
                <c:pt idx="17">
                  <c:v>6</c:v>
                </c:pt>
                <c:pt idx="18">
                  <c:v>5</c:v>
                </c:pt>
                <c:pt idx="19">
                  <c:v>5</c:v>
                </c:pt>
                <c:pt idx="20">
                  <c:v>10</c:v>
                </c:pt>
                <c:pt idx="21">
                  <c:v>5</c:v>
                </c:pt>
                <c:pt idx="22">
                  <c:v>2</c:v>
                </c:pt>
                <c:pt idx="23">
                  <c:v>6</c:v>
                </c:pt>
                <c:pt idx="24">
                  <c:v>5</c:v>
                </c:pt>
                <c:pt idx="25">
                  <c:v>5</c:v>
                </c:pt>
                <c:pt idx="26">
                  <c:v>-6</c:v>
                </c:pt>
                <c:pt idx="27">
                  <c:v>-1</c:v>
                </c:pt>
                <c:pt idx="28">
                  <c:v>0</c:v>
                </c:pt>
                <c:pt idx="29">
                  <c:v>-3</c:v>
                </c:pt>
                <c:pt idx="30">
                  <c:v>-9</c:v>
                </c:pt>
                <c:pt idx="31">
                  <c:v>-16</c:v>
                </c:pt>
                <c:pt idx="32">
                  <c:v>-20</c:v>
                </c:pt>
                <c:pt idx="33">
                  <c:v>-32</c:v>
                </c:pt>
                <c:pt idx="34">
                  <c:v>-38</c:v>
                </c:pt>
                <c:pt idx="35">
                  <c:v>-35</c:v>
                </c:pt>
                <c:pt idx="36">
                  <c:v>-53</c:v>
                </c:pt>
                <c:pt idx="37">
                  <c:v>-66</c:v>
                </c:pt>
                <c:pt idx="38">
                  <c:v>-68</c:v>
                </c:pt>
                <c:pt idx="39">
                  <c:v>-68</c:v>
                </c:pt>
                <c:pt idx="40">
                  <c:v>-68</c:v>
                </c:pt>
                <c:pt idx="41">
                  <c:v>-65</c:v>
                </c:pt>
                <c:pt idx="42">
                  <c:v>-60</c:v>
                </c:pt>
                <c:pt idx="43">
                  <c:v>-50</c:v>
                </c:pt>
                <c:pt idx="44">
                  <c:v>-64</c:v>
                </c:pt>
                <c:pt idx="45">
                  <c:v>-64</c:v>
                </c:pt>
                <c:pt idx="46">
                  <c:v>-64</c:v>
                </c:pt>
                <c:pt idx="47">
                  <c:v>-65</c:v>
                </c:pt>
                <c:pt idx="48">
                  <c:v>-63</c:v>
                </c:pt>
                <c:pt idx="49">
                  <c:v>-57</c:v>
                </c:pt>
                <c:pt idx="50">
                  <c:v>-48</c:v>
                </c:pt>
                <c:pt idx="51">
                  <c:v>-67</c:v>
                </c:pt>
                <c:pt idx="52">
                  <c:v>-70</c:v>
                </c:pt>
                <c:pt idx="53">
                  <c:v>-72</c:v>
                </c:pt>
                <c:pt idx="54">
                  <c:v>-79</c:v>
                </c:pt>
                <c:pt idx="55">
                  <c:v>-83</c:v>
                </c:pt>
                <c:pt idx="56">
                  <c:v>-72</c:v>
                </c:pt>
                <c:pt idx="57">
                  <c:v>-53</c:v>
                </c:pt>
                <c:pt idx="58">
                  <c:v>-67</c:v>
                </c:pt>
                <c:pt idx="59">
                  <c:v>-65</c:v>
                </c:pt>
                <c:pt idx="60">
                  <c:v>-64</c:v>
                </c:pt>
                <c:pt idx="61">
                  <c:v>-65</c:v>
                </c:pt>
                <c:pt idx="62">
                  <c:v>-62</c:v>
                </c:pt>
                <c:pt idx="63">
                  <c:v>-57</c:v>
                </c:pt>
                <c:pt idx="64">
                  <c:v>-51</c:v>
                </c:pt>
                <c:pt idx="65">
                  <c:v>-63</c:v>
                </c:pt>
                <c:pt idx="66">
                  <c:v>-64</c:v>
                </c:pt>
                <c:pt idx="67">
                  <c:v>-64</c:v>
                </c:pt>
                <c:pt idx="68">
                  <c:v>-64</c:v>
                </c:pt>
                <c:pt idx="69">
                  <c:v>-60</c:v>
                </c:pt>
                <c:pt idx="70">
                  <c:v>-56</c:v>
                </c:pt>
                <c:pt idx="71">
                  <c:v>-49</c:v>
                </c:pt>
                <c:pt idx="72">
                  <c:v>-60</c:v>
                </c:pt>
                <c:pt idx="73">
                  <c:v>-61</c:v>
                </c:pt>
                <c:pt idx="74">
                  <c:v>-60</c:v>
                </c:pt>
                <c:pt idx="75">
                  <c:v>-60</c:v>
                </c:pt>
                <c:pt idx="76">
                  <c:v>-75</c:v>
                </c:pt>
                <c:pt idx="77">
                  <c:v>-53</c:v>
                </c:pt>
                <c:pt idx="78">
                  <c:v>-46</c:v>
                </c:pt>
                <c:pt idx="79">
                  <c:v>-57</c:v>
                </c:pt>
                <c:pt idx="80">
                  <c:v>-59</c:v>
                </c:pt>
                <c:pt idx="81">
                  <c:v>-59</c:v>
                </c:pt>
                <c:pt idx="82">
                  <c:v>-70</c:v>
                </c:pt>
                <c:pt idx="83">
                  <c:v>-67</c:v>
                </c:pt>
                <c:pt idx="84">
                  <c:v>-62</c:v>
                </c:pt>
                <c:pt idx="85">
                  <c:v>-48</c:v>
                </c:pt>
                <c:pt idx="86">
                  <c:v>-66</c:v>
                </c:pt>
                <c:pt idx="87">
                  <c:v>-67</c:v>
                </c:pt>
                <c:pt idx="88">
                  <c:v>-66</c:v>
                </c:pt>
                <c:pt idx="89">
                  <c:v>-65</c:v>
                </c:pt>
                <c:pt idx="90">
                  <c:v>-62</c:v>
                </c:pt>
                <c:pt idx="91">
                  <c:v>-58</c:v>
                </c:pt>
                <c:pt idx="92">
                  <c:v>-48</c:v>
                </c:pt>
                <c:pt idx="93">
                  <c:v>-62</c:v>
                </c:pt>
                <c:pt idx="94">
                  <c:v>-64</c:v>
                </c:pt>
                <c:pt idx="95">
                  <c:v>-64</c:v>
                </c:pt>
                <c:pt idx="96">
                  <c:v>-64</c:v>
                </c:pt>
                <c:pt idx="97">
                  <c:v>-60</c:v>
                </c:pt>
                <c:pt idx="98">
                  <c:v>-54</c:v>
                </c:pt>
                <c:pt idx="99">
                  <c:v>-45</c:v>
                </c:pt>
                <c:pt idx="100">
                  <c:v>-61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82D8-49D6-8C9A-C6024ED64D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62920000"/>
        <c:axId val="456299920"/>
      </c:lineChart>
      <c:dateAx>
        <c:axId val="462920000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SV"/>
          </a:p>
        </c:txPr>
        <c:crossAx val="456299920"/>
        <c:crosses val="autoZero"/>
        <c:auto val="1"/>
        <c:lblOffset val="100"/>
        <c:baseTimeUnit val="days"/>
      </c:dateAx>
      <c:valAx>
        <c:axId val="4562999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SV"/>
          </a:p>
        </c:txPr>
        <c:crossAx val="4629200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SV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SV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0E53995-6E05-4BD2-90E8-9266CF86DD2B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CB84485F-932A-4B07-B6CF-46A0F2064826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s-SV"/>
            <a:t>En la caída de la actividad económica</a:t>
          </a:r>
          <a:endParaRPr lang="en-US"/>
        </a:p>
      </dgm:t>
    </dgm:pt>
    <dgm:pt modelId="{3BC71EC9-B3A0-4470-9CA0-DB04182A11F2}" type="parTrans" cxnId="{748911CF-6327-4FA6-A511-1B96592974D4}">
      <dgm:prSet/>
      <dgm:spPr/>
      <dgm:t>
        <a:bodyPr/>
        <a:lstStyle/>
        <a:p>
          <a:endParaRPr lang="en-US"/>
        </a:p>
      </dgm:t>
    </dgm:pt>
    <dgm:pt modelId="{BB9E39C6-1A76-4BE1-B758-7AA777CAA7EF}" type="sibTrans" cxnId="{748911CF-6327-4FA6-A511-1B96592974D4}">
      <dgm:prSet/>
      <dgm:spPr/>
      <dgm:t>
        <a:bodyPr/>
        <a:lstStyle/>
        <a:p>
          <a:endParaRPr lang="en-US"/>
        </a:p>
      </dgm:t>
    </dgm:pt>
    <dgm:pt modelId="{B4B5B284-9D74-467E-A022-3CB4C81EFA03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s-SV"/>
            <a:t>En el empleo y pobreza</a:t>
          </a:r>
          <a:endParaRPr lang="en-US"/>
        </a:p>
      </dgm:t>
    </dgm:pt>
    <dgm:pt modelId="{8A29EBFB-3186-4152-969A-0C16AD9A1DB0}" type="parTrans" cxnId="{83CF8AF2-73AE-4F80-934A-BFDD150FCE8C}">
      <dgm:prSet/>
      <dgm:spPr/>
      <dgm:t>
        <a:bodyPr/>
        <a:lstStyle/>
        <a:p>
          <a:endParaRPr lang="en-US"/>
        </a:p>
      </dgm:t>
    </dgm:pt>
    <dgm:pt modelId="{CD5E8225-3730-4526-AB98-B7127B05A5B4}" type="sibTrans" cxnId="{83CF8AF2-73AE-4F80-934A-BFDD150FCE8C}">
      <dgm:prSet/>
      <dgm:spPr/>
      <dgm:t>
        <a:bodyPr/>
        <a:lstStyle/>
        <a:p>
          <a:endParaRPr lang="en-US"/>
        </a:p>
      </dgm:t>
    </dgm:pt>
    <dgm:pt modelId="{E30F565C-0CC5-496C-A03E-90EEA40A89F1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En la salud de los salvadoreños</a:t>
          </a:r>
        </a:p>
      </dgm:t>
    </dgm:pt>
    <dgm:pt modelId="{415F3779-F156-4B8D-8215-1504AF7C2EFC}" type="parTrans" cxnId="{3AD44E2C-BEEB-4A2A-A074-CA565CEA5D04}">
      <dgm:prSet/>
      <dgm:spPr/>
      <dgm:t>
        <a:bodyPr/>
        <a:lstStyle/>
        <a:p>
          <a:endParaRPr lang="es-SV"/>
        </a:p>
      </dgm:t>
    </dgm:pt>
    <dgm:pt modelId="{EC0488F2-E54D-407C-9864-60B8AAD6C502}" type="sibTrans" cxnId="{3AD44E2C-BEEB-4A2A-A074-CA565CEA5D04}">
      <dgm:prSet/>
      <dgm:spPr/>
      <dgm:t>
        <a:bodyPr/>
        <a:lstStyle/>
        <a:p>
          <a:endParaRPr lang="es-SV"/>
        </a:p>
      </dgm:t>
    </dgm:pt>
    <dgm:pt modelId="{46F8DE8D-C16A-405E-B540-4F7010E3C3B4}" type="pres">
      <dgm:prSet presAssocID="{60E53995-6E05-4BD2-90E8-9266CF86DD2B}" presName="root" presStyleCnt="0">
        <dgm:presLayoutVars>
          <dgm:dir/>
          <dgm:resizeHandles val="exact"/>
        </dgm:presLayoutVars>
      </dgm:prSet>
      <dgm:spPr/>
    </dgm:pt>
    <dgm:pt modelId="{F6D605B7-0AD6-47BD-BEF7-6D079BAA0AB4}" type="pres">
      <dgm:prSet presAssocID="{E30F565C-0CC5-496C-A03E-90EEA40A89F1}" presName="compNode" presStyleCnt="0"/>
      <dgm:spPr/>
    </dgm:pt>
    <dgm:pt modelId="{44B962A4-3742-4F60-93CE-1A05059E63E4}" type="pres">
      <dgm:prSet presAssocID="{E30F565C-0CC5-496C-A03E-90EEA40A89F1}" presName="iconBgRect" presStyleLbl="bgShp" presStyleIdx="0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9EC2A21D-E901-4CC5-AF08-E9C19FF325FB}" type="pres">
      <dgm:prSet presAssocID="{E30F565C-0CC5-496C-A03E-90EEA40A89F1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r Graph with Downward Trend"/>
        </a:ext>
      </dgm:extLst>
    </dgm:pt>
    <dgm:pt modelId="{7B408576-D8A9-4219-9F33-E74680AE55B6}" type="pres">
      <dgm:prSet presAssocID="{E30F565C-0CC5-496C-A03E-90EEA40A89F1}" presName="spaceRect" presStyleCnt="0"/>
      <dgm:spPr/>
    </dgm:pt>
    <dgm:pt modelId="{D4FAA93E-1838-4AEC-A66D-21E9350655C1}" type="pres">
      <dgm:prSet presAssocID="{E30F565C-0CC5-496C-A03E-90EEA40A89F1}" presName="textRect" presStyleLbl="revTx" presStyleIdx="0" presStyleCnt="3">
        <dgm:presLayoutVars>
          <dgm:chMax val="1"/>
          <dgm:chPref val="1"/>
        </dgm:presLayoutVars>
      </dgm:prSet>
      <dgm:spPr/>
    </dgm:pt>
    <dgm:pt modelId="{961F0FBA-88BA-43C5-87A2-B693D5B66668}" type="pres">
      <dgm:prSet presAssocID="{EC0488F2-E54D-407C-9864-60B8AAD6C502}" presName="sibTrans" presStyleCnt="0"/>
      <dgm:spPr/>
    </dgm:pt>
    <dgm:pt modelId="{E939AAE8-83F2-4D41-9A94-04AA462DE329}" type="pres">
      <dgm:prSet presAssocID="{CB84485F-932A-4B07-B6CF-46A0F2064826}" presName="compNode" presStyleCnt="0"/>
      <dgm:spPr/>
    </dgm:pt>
    <dgm:pt modelId="{ED23007F-0C0E-41E8-A845-2FC862CCC2CD}" type="pres">
      <dgm:prSet presAssocID="{CB84485F-932A-4B07-B6CF-46A0F2064826}" presName="iconBgRect" presStyleLbl="bgShp" presStyleIdx="1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19018233-9462-4E7B-9DF6-6173859E0FB4}" type="pres">
      <dgm:prSet presAssocID="{CB84485F-932A-4B07-B6CF-46A0F2064826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riefcase"/>
        </a:ext>
      </dgm:extLst>
    </dgm:pt>
    <dgm:pt modelId="{CF138A46-9A63-4F85-A95F-7424591BB259}" type="pres">
      <dgm:prSet presAssocID="{CB84485F-932A-4B07-B6CF-46A0F2064826}" presName="spaceRect" presStyleCnt="0"/>
      <dgm:spPr/>
    </dgm:pt>
    <dgm:pt modelId="{94FF5E99-D2A8-453B-8539-D895234669F1}" type="pres">
      <dgm:prSet presAssocID="{CB84485F-932A-4B07-B6CF-46A0F2064826}" presName="textRect" presStyleLbl="revTx" presStyleIdx="1" presStyleCnt="3">
        <dgm:presLayoutVars>
          <dgm:chMax val="1"/>
          <dgm:chPref val="1"/>
        </dgm:presLayoutVars>
      </dgm:prSet>
      <dgm:spPr/>
    </dgm:pt>
    <dgm:pt modelId="{E404FFF6-69FF-4CDB-ADE1-060B6DF268E9}" type="pres">
      <dgm:prSet presAssocID="{BB9E39C6-1A76-4BE1-B758-7AA777CAA7EF}" presName="sibTrans" presStyleCnt="0"/>
      <dgm:spPr/>
    </dgm:pt>
    <dgm:pt modelId="{8F6B9D68-66D6-4DE5-B964-6349FEAED724}" type="pres">
      <dgm:prSet presAssocID="{B4B5B284-9D74-467E-A022-3CB4C81EFA03}" presName="compNode" presStyleCnt="0"/>
      <dgm:spPr/>
    </dgm:pt>
    <dgm:pt modelId="{728F5002-672D-45EE-9C78-3E4F8CF1CCD9}" type="pres">
      <dgm:prSet presAssocID="{B4B5B284-9D74-467E-A022-3CB4C81EFA03}" presName="iconBgRect" presStyleLbl="bgShp" presStyleIdx="2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BED9B802-85A0-4D02-BD17-1450D83369D1}" type="pres">
      <dgm:prSet presAssocID="{B4B5B284-9D74-467E-A022-3CB4C81EFA03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tor"/>
        </a:ext>
      </dgm:extLst>
    </dgm:pt>
    <dgm:pt modelId="{7D16DE12-5B5E-4753-819D-7A4431AB3C34}" type="pres">
      <dgm:prSet presAssocID="{B4B5B284-9D74-467E-A022-3CB4C81EFA03}" presName="spaceRect" presStyleCnt="0"/>
      <dgm:spPr/>
    </dgm:pt>
    <dgm:pt modelId="{7E8ECBDF-0350-44F8-9679-436A2DB7357E}" type="pres">
      <dgm:prSet presAssocID="{B4B5B284-9D74-467E-A022-3CB4C81EFA03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3AD44E2C-BEEB-4A2A-A074-CA565CEA5D04}" srcId="{60E53995-6E05-4BD2-90E8-9266CF86DD2B}" destId="{E30F565C-0CC5-496C-A03E-90EEA40A89F1}" srcOrd="0" destOrd="0" parTransId="{415F3779-F156-4B8D-8215-1504AF7C2EFC}" sibTransId="{EC0488F2-E54D-407C-9864-60B8AAD6C502}"/>
    <dgm:cxn modelId="{3B20D64F-F080-4946-A3F6-A4893B2086A3}" type="presOf" srcId="{CB84485F-932A-4B07-B6CF-46A0F2064826}" destId="{94FF5E99-D2A8-453B-8539-D895234669F1}" srcOrd="0" destOrd="0" presId="urn:microsoft.com/office/officeart/2018/5/layout/IconLeafLabelList"/>
    <dgm:cxn modelId="{2947777B-ADC4-4BEB-8B8D-7B37B1F9B7E1}" type="presOf" srcId="{B4B5B284-9D74-467E-A022-3CB4C81EFA03}" destId="{7E8ECBDF-0350-44F8-9679-436A2DB7357E}" srcOrd="0" destOrd="0" presId="urn:microsoft.com/office/officeart/2018/5/layout/IconLeafLabelList"/>
    <dgm:cxn modelId="{2E4A8992-DF8E-4AE5-8818-DABA2FFA4EF8}" type="presOf" srcId="{E30F565C-0CC5-496C-A03E-90EEA40A89F1}" destId="{D4FAA93E-1838-4AEC-A66D-21E9350655C1}" srcOrd="0" destOrd="0" presId="urn:microsoft.com/office/officeart/2018/5/layout/IconLeafLabelList"/>
    <dgm:cxn modelId="{021F3EBC-1A68-40C4-9E5C-B388ED730FE5}" type="presOf" srcId="{60E53995-6E05-4BD2-90E8-9266CF86DD2B}" destId="{46F8DE8D-C16A-405E-B540-4F7010E3C3B4}" srcOrd="0" destOrd="0" presId="urn:microsoft.com/office/officeart/2018/5/layout/IconLeafLabelList"/>
    <dgm:cxn modelId="{748911CF-6327-4FA6-A511-1B96592974D4}" srcId="{60E53995-6E05-4BD2-90E8-9266CF86DD2B}" destId="{CB84485F-932A-4B07-B6CF-46A0F2064826}" srcOrd="1" destOrd="0" parTransId="{3BC71EC9-B3A0-4470-9CA0-DB04182A11F2}" sibTransId="{BB9E39C6-1A76-4BE1-B758-7AA777CAA7EF}"/>
    <dgm:cxn modelId="{83CF8AF2-73AE-4F80-934A-BFDD150FCE8C}" srcId="{60E53995-6E05-4BD2-90E8-9266CF86DD2B}" destId="{B4B5B284-9D74-467E-A022-3CB4C81EFA03}" srcOrd="2" destOrd="0" parTransId="{8A29EBFB-3186-4152-969A-0C16AD9A1DB0}" sibTransId="{CD5E8225-3730-4526-AB98-B7127B05A5B4}"/>
    <dgm:cxn modelId="{ADEC16FB-A729-4E22-A2A0-5C6D6D0ED33F}" type="presParOf" srcId="{46F8DE8D-C16A-405E-B540-4F7010E3C3B4}" destId="{F6D605B7-0AD6-47BD-BEF7-6D079BAA0AB4}" srcOrd="0" destOrd="0" presId="urn:microsoft.com/office/officeart/2018/5/layout/IconLeafLabelList"/>
    <dgm:cxn modelId="{8D766DC4-3B87-441A-962C-A7F84F3C6824}" type="presParOf" srcId="{F6D605B7-0AD6-47BD-BEF7-6D079BAA0AB4}" destId="{44B962A4-3742-4F60-93CE-1A05059E63E4}" srcOrd="0" destOrd="0" presId="urn:microsoft.com/office/officeart/2018/5/layout/IconLeafLabelList"/>
    <dgm:cxn modelId="{FBA169DB-0A33-4638-A3A9-40B74B1DFF30}" type="presParOf" srcId="{F6D605B7-0AD6-47BD-BEF7-6D079BAA0AB4}" destId="{9EC2A21D-E901-4CC5-AF08-E9C19FF325FB}" srcOrd="1" destOrd="0" presId="urn:microsoft.com/office/officeart/2018/5/layout/IconLeafLabelList"/>
    <dgm:cxn modelId="{7E622126-1816-4BA4-B268-A1EA6F12C98E}" type="presParOf" srcId="{F6D605B7-0AD6-47BD-BEF7-6D079BAA0AB4}" destId="{7B408576-D8A9-4219-9F33-E74680AE55B6}" srcOrd="2" destOrd="0" presId="urn:microsoft.com/office/officeart/2018/5/layout/IconLeafLabelList"/>
    <dgm:cxn modelId="{4A39D8C2-7C12-4F1F-BEDF-9FC92082BDD3}" type="presParOf" srcId="{F6D605B7-0AD6-47BD-BEF7-6D079BAA0AB4}" destId="{D4FAA93E-1838-4AEC-A66D-21E9350655C1}" srcOrd="3" destOrd="0" presId="urn:microsoft.com/office/officeart/2018/5/layout/IconLeafLabelList"/>
    <dgm:cxn modelId="{2E545FFC-DA02-47E6-B84C-97C3C03308A7}" type="presParOf" srcId="{46F8DE8D-C16A-405E-B540-4F7010E3C3B4}" destId="{961F0FBA-88BA-43C5-87A2-B693D5B66668}" srcOrd="1" destOrd="0" presId="urn:microsoft.com/office/officeart/2018/5/layout/IconLeafLabelList"/>
    <dgm:cxn modelId="{E0D8D5A0-29EA-49F2-9D16-FEF6791B163E}" type="presParOf" srcId="{46F8DE8D-C16A-405E-B540-4F7010E3C3B4}" destId="{E939AAE8-83F2-4D41-9A94-04AA462DE329}" srcOrd="2" destOrd="0" presId="urn:microsoft.com/office/officeart/2018/5/layout/IconLeafLabelList"/>
    <dgm:cxn modelId="{14192C19-7D49-487C-B99D-C6A360D83C80}" type="presParOf" srcId="{E939AAE8-83F2-4D41-9A94-04AA462DE329}" destId="{ED23007F-0C0E-41E8-A845-2FC862CCC2CD}" srcOrd="0" destOrd="0" presId="urn:microsoft.com/office/officeart/2018/5/layout/IconLeafLabelList"/>
    <dgm:cxn modelId="{D7EA8699-AE71-470D-A933-0893C304A624}" type="presParOf" srcId="{E939AAE8-83F2-4D41-9A94-04AA462DE329}" destId="{19018233-9462-4E7B-9DF6-6173859E0FB4}" srcOrd="1" destOrd="0" presId="urn:microsoft.com/office/officeart/2018/5/layout/IconLeafLabelList"/>
    <dgm:cxn modelId="{413CF4D4-634F-449A-9078-563D18CA31AC}" type="presParOf" srcId="{E939AAE8-83F2-4D41-9A94-04AA462DE329}" destId="{CF138A46-9A63-4F85-A95F-7424591BB259}" srcOrd="2" destOrd="0" presId="urn:microsoft.com/office/officeart/2018/5/layout/IconLeafLabelList"/>
    <dgm:cxn modelId="{CF10AE33-4EB2-41BE-A27A-B4836316D492}" type="presParOf" srcId="{E939AAE8-83F2-4D41-9A94-04AA462DE329}" destId="{94FF5E99-D2A8-453B-8539-D895234669F1}" srcOrd="3" destOrd="0" presId="urn:microsoft.com/office/officeart/2018/5/layout/IconLeafLabelList"/>
    <dgm:cxn modelId="{9F6B3E1D-94BE-4581-8D4A-3340DE760FF6}" type="presParOf" srcId="{46F8DE8D-C16A-405E-B540-4F7010E3C3B4}" destId="{E404FFF6-69FF-4CDB-ADE1-060B6DF268E9}" srcOrd="3" destOrd="0" presId="urn:microsoft.com/office/officeart/2018/5/layout/IconLeafLabelList"/>
    <dgm:cxn modelId="{7A080A2A-9174-4F5B-967B-4BE9C28AFA8C}" type="presParOf" srcId="{46F8DE8D-C16A-405E-B540-4F7010E3C3B4}" destId="{8F6B9D68-66D6-4DE5-B964-6349FEAED724}" srcOrd="4" destOrd="0" presId="urn:microsoft.com/office/officeart/2018/5/layout/IconLeafLabelList"/>
    <dgm:cxn modelId="{53D47386-63BD-49C4-8493-A3B5DD468FF8}" type="presParOf" srcId="{8F6B9D68-66D6-4DE5-B964-6349FEAED724}" destId="{728F5002-672D-45EE-9C78-3E4F8CF1CCD9}" srcOrd="0" destOrd="0" presId="urn:microsoft.com/office/officeart/2018/5/layout/IconLeafLabelList"/>
    <dgm:cxn modelId="{541FF032-CE2C-4083-BA2D-E979F67592F1}" type="presParOf" srcId="{8F6B9D68-66D6-4DE5-B964-6349FEAED724}" destId="{BED9B802-85A0-4D02-BD17-1450D83369D1}" srcOrd="1" destOrd="0" presId="urn:microsoft.com/office/officeart/2018/5/layout/IconLeafLabelList"/>
    <dgm:cxn modelId="{48EF87F0-DDCC-4756-B68D-5224D5A82D4F}" type="presParOf" srcId="{8F6B9D68-66D6-4DE5-B964-6349FEAED724}" destId="{7D16DE12-5B5E-4753-819D-7A4431AB3C34}" srcOrd="2" destOrd="0" presId="urn:microsoft.com/office/officeart/2018/5/layout/IconLeafLabelList"/>
    <dgm:cxn modelId="{20B6210A-60A3-409B-8B46-46D87964A4F2}" type="presParOf" srcId="{8F6B9D68-66D6-4DE5-B964-6349FEAED724}" destId="{7E8ECBDF-0350-44F8-9679-436A2DB7357E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B962A4-3742-4F60-93CE-1A05059E63E4}">
      <dsp:nvSpPr>
        <dsp:cNvPr id="0" name=""/>
        <dsp:cNvSpPr/>
      </dsp:nvSpPr>
      <dsp:spPr>
        <a:xfrm>
          <a:off x="344778" y="951379"/>
          <a:ext cx="1071193" cy="1071193"/>
        </a:xfrm>
        <a:prstGeom prst="round2DiagRect">
          <a:avLst>
            <a:gd name="adj1" fmla="val 29727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C2A21D-E901-4CC5-AF08-E9C19FF325FB}">
      <dsp:nvSpPr>
        <dsp:cNvPr id="0" name=""/>
        <dsp:cNvSpPr/>
      </dsp:nvSpPr>
      <dsp:spPr>
        <a:xfrm>
          <a:off x="573065" y="1179666"/>
          <a:ext cx="614619" cy="61461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FAA93E-1838-4AEC-A66D-21E9350655C1}">
      <dsp:nvSpPr>
        <dsp:cNvPr id="0" name=""/>
        <dsp:cNvSpPr/>
      </dsp:nvSpPr>
      <dsp:spPr>
        <a:xfrm>
          <a:off x="2347" y="2356223"/>
          <a:ext cx="1756054" cy="7024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500" kern="1200"/>
            <a:t>En la salud de los salvadoreños</a:t>
          </a:r>
        </a:p>
      </dsp:txBody>
      <dsp:txXfrm>
        <a:off x="2347" y="2356223"/>
        <a:ext cx="1756054" cy="702421"/>
      </dsp:txXfrm>
    </dsp:sp>
    <dsp:sp modelId="{ED23007F-0C0E-41E8-A845-2FC862CCC2CD}">
      <dsp:nvSpPr>
        <dsp:cNvPr id="0" name=""/>
        <dsp:cNvSpPr/>
      </dsp:nvSpPr>
      <dsp:spPr>
        <a:xfrm>
          <a:off x="2408142" y="951379"/>
          <a:ext cx="1071193" cy="1071193"/>
        </a:xfrm>
        <a:prstGeom prst="round2DiagRect">
          <a:avLst>
            <a:gd name="adj1" fmla="val 29727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018233-9462-4E7B-9DF6-6173859E0FB4}">
      <dsp:nvSpPr>
        <dsp:cNvPr id="0" name=""/>
        <dsp:cNvSpPr/>
      </dsp:nvSpPr>
      <dsp:spPr>
        <a:xfrm>
          <a:off x="2636429" y="1179666"/>
          <a:ext cx="614619" cy="61461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FF5E99-D2A8-453B-8539-D895234669F1}">
      <dsp:nvSpPr>
        <dsp:cNvPr id="0" name=""/>
        <dsp:cNvSpPr/>
      </dsp:nvSpPr>
      <dsp:spPr>
        <a:xfrm>
          <a:off x="2065712" y="2356223"/>
          <a:ext cx="1756054" cy="7024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s-SV" sz="1500" kern="1200"/>
            <a:t>En la caída de la actividad económica</a:t>
          </a:r>
          <a:endParaRPr lang="en-US" sz="1500" kern="1200"/>
        </a:p>
      </dsp:txBody>
      <dsp:txXfrm>
        <a:off x="2065712" y="2356223"/>
        <a:ext cx="1756054" cy="702421"/>
      </dsp:txXfrm>
    </dsp:sp>
    <dsp:sp modelId="{728F5002-672D-45EE-9C78-3E4F8CF1CCD9}">
      <dsp:nvSpPr>
        <dsp:cNvPr id="0" name=""/>
        <dsp:cNvSpPr/>
      </dsp:nvSpPr>
      <dsp:spPr>
        <a:xfrm>
          <a:off x="4471507" y="951379"/>
          <a:ext cx="1071193" cy="1071193"/>
        </a:xfrm>
        <a:prstGeom prst="round2DiagRect">
          <a:avLst>
            <a:gd name="adj1" fmla="val 29727"/>
            <a:gd name="adj2" fmla="val 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D9B802-85A0-4D02-BD17-1450D83369D1}">
      <dsp:nvSpPr>
        <dsp:cNvPr id="0" name=""/>
        <dsp:cNvSpPr/>
      </dsp:nvSpPr>
      <dsp:spPr>
        <a:xfrm>
          <a:off x="4699794" y="1179666"/>
          <a:ext cx="614619" cy="61461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8ECBDF-0350-44F8-9679-436A2DB7357E}">
      <dsp:nvSpPr>
        <dsp:cNvPr id="0" name=""/>
        <dsp:cNvSpPr/>
      </dsp:nvSpPr>
      <dsp:spPr>
        <a:xfrm>
          <a:off x="4129076" y="2356223"/>
          <a:ext cx="1756054" cy="7024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s-SV" sz="1500" kern="1200"/>
            <a:t>En el empleo y pobreza</a:t>
          </a:r>
          <a:endParaRPr lang="en-US" sz="1500" kern="1200"/>
        </a:p>
      </dsp:txBody>
      <dsp:txXfrm>
        <a:off x="4129076" y="2356223"/>
        <a:ext cx="1756054" cy="7024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501879"/>
          </a:xfrm>
          <a:prstGeom prst="rect">
            <a:avLst/>
          </a:prstGeom>
        </p:spPr>
        <p:txBody>
          <a:bodyPr vert="horz" lIns="96478" tIns="48239" rIns="96478" bIns="48239" rtlCol="0"/>
          <a:lstStyle>
            <a:lvl1pPr algn="l">
              <a:defRPr sz="1300"/>
            </a:lvl1pPr>
          </a:lstStyle>
          <a:p>
            <a:endParaRPr lang="es-SV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501879"/>
          </a:xfrm>
          <a:prstGeom prst="rect">
            <a:avLst/>
          </a:prstGeom>
        </p:spPr>
        <p:txBody>
          <a:bodyPr vert="horz" lIns="96478" tIns="48239" rIns="96478" bIns="48239" rtlCol="0"/>
          <a:lstStyle>
            <a:lvl1pPr algn="r">
              <a:defRPr sz="1300"/>
            </a:lvl1pPr>
          </a:lstStyle>
          <a:p>
            <a:fld id="{098D5664-2605-4546-BC8B-C42E0008D5AF}" type="datetimeFigureOut">
              <a:rPr lang="es-SV" smtClean="0"/>
              <a:t>7/6/2020</a:t>
            </a:fld>
            <a:endParaRPr lang="es-SV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42913" y="1250950"/>
            <a:ext cx="5997575" cy="3375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478" tIns="48239" rIns="96478" bIns="48239" rtlCol="0" anchor="ctr"/>
          <a:lstStyle/>
          <a:p>
            <a:endParaRPr lang="es-SV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8182" y="4813866"/>
            <a:ext cx="5505450" cy="3938617"/>
          </a:xfrm>
          <a:prstGeom prst="rect">
            <a:avLst/>
          </a:prstGeom>
        </p:spPr>
        <p:txBody>
          <a:bodyPr vert="horz" lIns="96478" tIns="48239" rIns="96478" bIns="48239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500961"/>
            <a:ext cx="2982119" cy="501878"/>
          </a:xfrm>
          <a:prstGeom prst="rect">
            <a:avLst/>
          </a:prstGeom>
        </p:spPr>
        <p:txBody>
          <a:bodyPr vert="horz" lIns="96478" tIns="48239" rIns="96478" bIns="48239" rtlCol="0" anchor="b"/>
          <a:lstStyle>
            <a:lvl1pPr algn="l">
              <a:defRPr sz="1300"/>
            </a:lvl1pPr>
          </a:lstStyle>
          <a:p>
            <a:endParaRPr lang="es-SV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98102" y="9500961"/>
            <a:ext cx="2982119" cy="501878"/>
          </a:xfrm>
          <a:prstGeom prst="rect">
            <a:avLst/>
          </a:prstGeom>
        </p:spPr>
        <p:txBody>
          <a:bodyPr vert="horz" lIns="96478" tIns="48239" rIns="96478" bIns="48239" rtlCol="0" anchor="b"/>
          <a:lstStyle>
            <a:lvl1pPr algn="r">
              <a:defRPr sz="1300"/>
            </a:lvl1pPr>
          </a:lstStyle>
          <a:p>
            <a:fld id="{994059D0-0CE0-42E4-BD6C-46E946206B02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2940864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SV" baseline="0" dirty="0"/>
          </a:p>
          <a:p>
            <a:r>
              <a:rPr lang="es-SV" baseline="0" dirty="0"/>
              <a:t>-3 del </a:t>
            </a:r>
            <a:r>
              <a:rPr lang="es-SV" baseline="0" dirty="0" err="1"/>
              <a:t>bid</a:t>
            </a:r>
            <a:r>
              <a:rPr lang="es-SV" baseline="0" dirty="0"/>
              <a:t> y quitar el del fondo. 2.4 PARA 2021 </a:t>
            </a:r>
          </a:p>
          <a:p>
            <a:endParaRPr lang="es-SV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964840-67C9-4A48-A1A4-70BA9D27C476}" type="slidenum">
              <a:rPr lang="es-SV" smtClean="0"/>
              <a:t>16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6096179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SV" dirty="0"/>
              <a:t>Pendiente: FMI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964840-67C9-4A48-A1A4-70BA9D27C476}" type="slidenum">
              <a:rPr lang="es-SV" smtClean="0"/>
              <a:t>17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8191557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964840-67C9-4A48-A1A4-70BA9D27C476}" type="slidenum">
              <a:rPr lang="es-SV" smtClean="0"/>
              <a:t>18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226536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4310DD-F99C-4BD9-A0C5-EC45354F52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189E0E1-2BA3-449D-ADA5-1E133F95AC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SV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DF82D65-D258-41EB-9F84-5A71B4DD5B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6/7/2020</a:t>
            </a:fld>
            <a:endParaRPr lang="en-U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19E96A2-6FC3-48C3-982B-BDF6D65579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197327A-0427-43BA-B6CA-9C69B154B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06306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74B3CF-FF30-4E91-9686-84B0D64D92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A9C1714-766F-49F2-8398-96DF3952ED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F57E265-6E7C-4703-B4A3-C1D3C2BFFC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6/7/2020</a:t>
            </a:fld>
            <a:endParaRPr lang="en-U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2CCD095-46BF-4299-8089-ACDB7FDED8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A181D91-8FD8-4948-8BDE-1BBBB565F4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1148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FDE925E-CC5F-439D-87BE-A4377CA36F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6AA3281-524D-4A84-8279-ADF11B1DEA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CEC4C85-B251-4FD0-97DF-7DEF7BC393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6/7/2020</a:t>
            </a:fld>
            <a:endParaRPr lang="en-U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118991-E134-42F3-B00E-DB64D5A01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65D1459-E546-4D28-A73A-6D3E58D82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51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E83CA6-61CB-41CC-88CC-62A9E6211A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4468EE8-C6DC-46EE-8286-58D3EA5664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B78AC80-5D52-4CAE-B5E9-ED8B3F9E08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6/7/2020</a:t>
            </a:fld>
            <a:endParaRPr lang="en-U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E376BAD-0D8A-4EFD-9A06-7EE02C5AD8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7FABA39-E1C1-43CA-A33A-664A9E3C3F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6029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045FBF-6333-45C8-891B-6D26F836A9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FEA4B96-F75B-4284-87D3-705B65A7D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5B2FFB4-06FB-443B-993F-2499067C73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6/7/2020</a:t>
            </a:fld>
            <a:endParaRPr lang="en-U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DF58E83-A507-4AB9-9510-18702B9DD7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E7F81E-2465-4DF1-82C3-115BD7F5E0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9944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2CADA2-6793-4E8C-9079-49A7F0B840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7748B79-E37B-4995-80A8-89FC44E9FB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0C36BC2-044C-48CD-B8EB-E4EAF59511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BE5FBBA-B3D7-42EB-8CAA-78C05A3649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6/7/2020</a:t>
            </a:fld>
            <a:endParaRPr lang="en-US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29D01DF-E60B-47D9-B81F-BB6223DF31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049E437-CB29-4BDB-9508-9A43CC7A9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97585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801090B-52F6-4EC2-9176-55D7478A2E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4D17A48-8682-4DE4-9779-EE6CAADB04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56DE8E6-A280-4115-A71A-308227AB8A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184F7E05-E8C0-4ADF-B54A-1B1B202B0A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AD09953-073C-4A1C-8D0B-14BD6C537B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1E184B23-AECB-4AE6-A307-38BB6ABDAD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6/7/2020</a:t>
            </a:fld>
            <a:endParaRPr lang="en-US" dirty="0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1089ABEA-BE3C-4CF1-9ABD-2817FCD5C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A2391EAE-D972-4E5D-9F5B-6503605AC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92445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92227E-C200-42CF-91E4-6D5E4C06E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DFD552A-E111-49E7-87E7-301D4CB4D4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6/7/2020</a:t>
            </a:fld>
            <a:endParaRPr lang="en-U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5F4DD69-FC26-48F7-84A5-782665B72B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ABA8DE7-013F-4D6A-848A-610E6A068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31043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C96DF3E-08E3-4525-B281-3EDDBAB4E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6/7/2020</a:t>
            </a:fld>
            <a:endParaRPr lang="en-US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6404FE7-D5D8-4FD2-B818-2D212CF951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0AE4A83-8447-4642-85F0-C50796D8A7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23064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33A2A18-22BB-4813-9351-4DE8E8B26F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270FC19-5946-4557-925D-4FF41A59F5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628DDD2-0033-49D9-8188-46F95A5DD0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4A9CBE5-81A8-4DB9-BFC5-D56A25946D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6/7/2020</a:t>
            </a:fld>
            <a:endParaRPr lang="en-US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B2A1984-950A-4C23-91C3-68B9AB5571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28003C5-D9C6-473E-AF5F-DD2841718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5781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01F0C1-BA9E-4AA8-BCAB-861DF5091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3D25846A-A3AF-49D0-B245-14B078D691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SV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79B36B9-4A77-477B-9B78-1537D94454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5FA5B76-0E6C-4869-96EE-1762F898E0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6/7/2020</a:t>
            </a:fld>
            <a:endParaRPr lang="en-US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4992E59-5C00-4067-89FB-4F3545D5D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7DA99B4-3E63-4ECF-9A20-611BC1BD6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50632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5806047B-8D9F-4D44-95F3-8381883F41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7EF56B2-BEC8-45C1-8D6D-655A310B1F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38BDA60-0210-499C-A35A-25A0D52394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smtClean="0"/>
              <a:pPr/>
              <a:t>6/7/2020</a:t>
            </a:fld>
            <a:endParaRPr lang="en-U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0D464A0-5503-4135-ABB8-0D77677E42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F518705-FA39-4724-8902-ABC90F190B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937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S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16.xml"/><Relationship Id="rId4" Type="http://schemas.openxmlformats.org/officeDocument/2006/relationships/chart" Target="../charts/chart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52E8C4-6FC4-4D81-95E1-0A9BDEA82E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90322" y="1655286"/>
            <a:ext cx="4272564" cy="2610042"/>
          </a:xfrm>
        </p:spPr>
        <p:txBody>
          <a:bodyPr>
            <a:normAutofit/>
          </a:bodyPr>
          <a:lstStyle/>
          <a:p>
            <a:pPr algn="l"/>
            <a:r>
              <a:rPr lang="es-SV" sz="5000"/>
              <a:t>Costos económicos de la cuarentena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6B4C407-9545-4967-8619-3331843B26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90322" y="4373384"/>
            <a:ext cx="4272564" cy="766381"/>
          </a:xfrm>
        </p:spPr>
        <p:txBody>
          <a:bodyPr>
            <a:normAutofit/>
          </a:bodyPr>
          <a:lstStyle/>
          <a:p>
            <a:pPr algn="l"/>
            <a:r>
              <a:rPr lang="es-SV" sz="2000"/>
              <a:t>Óscar Cabrera Melgar</a:t>
            </a: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A655A132-543A-420C-B045-863DB1829B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532876" cy="1290953"/>
          </a:xfrm>
          <a:custGeom>
            <a:avLst/>
            <a:gdLst>
              <a:gd name="connsiteX0" fmla="*/ 0 w 5532876"/>
              <a:gd name="connsiteY0" fmla="*/ 0 h 1290953"/>
              <a:gd name="connsiteX1" fmla="*/ 5532876 w 5532876"/>
              <a:gd name="connsiteY1" fmla="*/ 0 h 1290953"/>
              <a:gd name="connsiteX2" fmla="*/ 4936972 w 5532876"/>
              <a:gd name="connsiteY2" fmla="*/ 1290953 h 1290953"/>
              <a:gd name="connsiteX3" fmla="*/ 0 w 5532876"/>
              <a:gd name="connsiteY3" fmla="*/ 1290953 h 1290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32876" h="1290953">
                <a:moveTo>
                  <a:pt x="0" y="0"/>
                </a:moveTo>
                <a:lnTo>
                  <a:pt x="5532876" y="0"/>
                </a:lnTo>
                <a:lnTo>
                  <a:pt x="4936972" y="1290953"/>
                </a:lnTo>
                <a:lnTo>
                  <a:pt x="0" y="1290953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C8908FA0-651E-4684-866E-0B2BAA88B3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97841" y="1"/>
            <a:ext cx="7094159" cy="1290953"/>
          </a:xfrm>
          <a:custGeom>
            <a:avLst/>
            <a:gdLst>
              <a:gd name="connsiteX0" fmla="*/ 595904 w 7094159"/>
              <a:gd name="connsiteY0" fmla="*/ 0 h 1290953"/>
              <a:gd name="connsiteX1" fmla="*/ 7094159 w 7094159"/>
              <a:gd name="connsiteY1" fmla="*/ 0 h 1290953"/>
              <a:gd name="connsiteX2" fmla="*/ 7094159 w 7094159"/>
              <a:gd name="connsiteY2" fmla="*/ 1290553 h 1290953"/>
              <a:gd name="connsiteX3" fmla="*/ 5920618 w 7094159"/>
              <a:gd name="connsiteY3" fmla="*/ 1290553 h 1290953"/>
              <a:gd name="connsiteX4" fmla="*/ 5920618 w 7094159"/>
              <a:gd name="connsiteY4" fmla="*/ 1290953 h 1290953"/>
              <a:gd name="connsiteX5" fmla="*/ 2729248 w 7094159"/>
              <a:gd name="connsiteY5" fmla="*/ 1290953 h 1290953"/>
              <a:gd name="connsiteX6" fmla="*/ 2574303 w 7094159"/>
              <a:gd name="connsiteY6" fmla="*/ 1290953 h 1290953"/>
              <a:gd name="connsiteX7" fmla="*/ 0 w 7094159"/>
              <a:gd name="connsiteY7" fmla="*/ 1290953 h 1290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94159" h="1290953">
                <a:moveTo>
                  <a:pt x="595904" y="0"/>
                </a:moveTo>
                <a:lnTo>
                  <a:pt x="7094159" y="0"/>
                </a:lnTo>
                <a:lnTo>
                  <a:pt x="7094159" y="1290553"/>
                </a:lnTo>
                <a:lnTo>
                  <a:pt x="5920618" y="1290553"/>
                </a:lnTo>
                <a:lnTo>
                  <a:pt x="5920618" y="1290953"/>
                </a:lnTo>
                <a:lnTo>
                  <a:pt x="2729248" y="1290953"/>
                </a:lnTo>
                <a:lnTo>
                  <a:pt x="2574303" y="1290953"/>
                </a:lnTo>
                <a:lnTo>
                  <a:pt x="0" y="1290953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" name="Picture 3">
            <a:extLst>
              <a:ext uri="{FF2B5EF4-FFF2-40B4-BE49-F238E27FC236}">
                <a16:creationId xmlns:a16="http://schemas.microsoft.com/office/drawing/2014/main" id="{1A8E6D3A-7550-40A6-BCF3-93B2E437C1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248" y="2341153"/>
            <a:ext cx="5079371" cy="2113018"/>
          </a:xfrm>
          <a:prstGeom prst="rect">
            <a:avLst/>
          </a:prstGeom>
        </p:spPr>
      </p:pic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6D774DE7-7E08-4AD4-A4B9-E7758DECB2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22116" y="5450103"/>
            <a:ext cx="5569884" cy="1407897"/>
          </a:xfrm>
          <a:custGeom>
            <a:avLst/>
            <a:gdLst>
              <a:gd name="connsiteX0" fmla="*/ 652041 w 5569884"/>
              <a:gd name="connsiteY0" fmla="*/ 0 h 1407897"/>
              <a:gd name="connsiteX1" fmla="*/ 5569884 w 5569884"/>
              <a:gd name="connsiteY1" fmla="*/ 0 h 1407897"/>
              <a:gd name="connsiteX2" fmla="*/ 5569884 w 5569884"/>
              <a:gd name="connsiteY2" fmla="*/ 1407897 h 1407897"/>
              <a:gd name="connsiteX3" fmla="*/ 0 w 5569884"/>
              <a:gd name="connsiteY3" fmla="*/ 1407897 h 1407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69884" h="1407897">
                <a:moveTo>
                  <a:pt x="652041" y="0"/>
                </a:moveTo>
                <a:lnTo>
                  <a:pt x="5569884" y="0"/>
                </a:lnTo>
                <a:lnTo>
                  <a:pt x="5569884" y="1407897"/>
                </a:lnTo>
                <a:lnTo>
                  <a:pt x="0" y="140789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2366A95B-DCA5-4A24-84FD-B90CDBC590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450103"/>
            <a:ext cx="7114535" cy="1407897"/>
          </a:xfrm>
          <a:custGeom>
            <a:avLst/>
            <a:gdLst>
              <a:gd name="connsiteX0" fmla="*/ 0 w 7114535"/>
              <a:gd name="connsiteY0" fmla="*/ 0 h 1407897"/>
              <a:gd name="connsiteX1" fmla="*/ 1189345 w 7114535"/>
              <a:gd name="connsiteY1" fmla="*/ 0 h 1407897"/>
              <a:gd name="connsiteX2" fmla="*/ 7114535 w 7114535"/>
              <a:gd name="connsiteY2" fmla="*/ 0 h 1407897"/>
              <a:gd name="connsiteX3" fmla="*/ 6462495 w 7114535"/>
              <a:gd name="connsiteY3" fmla="*/ 1407897 h 1407897"/>
              <a:gd name="connsiteX4" fmla="*/ 0 w 7114535"/>
              <a:gd name="connsiteY4" fmla="*/ 1407897 h 1407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14535" h="1407897">
                <a:moveTo>
                  <a:pt x="0" y="0"/>
                </a:moveTo>
                <a:lnTo>
                  <a:pt x="1189345" y="0"/>
                </a:lnTo>
                <a:lnTo>
                  <a:pt x="7114535" y="0"/>
                </a:lnTo>
                <a:lnTo>
                  <a:pt x="6462495" y="1407897"/>
                </a:lnTo>
                <a:lnTo>
                  <a:pt x="0" y="1407897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62459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A281EB-0CFD-4D0A-AEF6-21B524C691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31232"/>
            <a:ext cx="10515600" cy="813652"/>
          </a:xfrm>
        </p:spPr>
        <p:txBody>
          <a:bodyPr>
            <a:normAutofit fontScale="90000"/>
          </a:bodyPr>
          <a:lstStyle/>
          <a:p>
            <a:r>
              <a:rPr lang="es-SV" sz="2800" dirty="0"/>
              <a:t>La caída en la actividad económica en marzo confirma la información de la movilidad registrada por GOOGLE </a:t>
            </a:r>
          </a:p>
        </p:txBody>
      </p:sp>
      <p:graphicFrame>
        <p:nvGraphicFramePr>
          <p:cNvPr id="7" name="Marcador de contenido 6">
            <a:extLst>
              <a:ext uri="{FF2B5EF4-FFF2-40B4-BE49-F238E27FC236}">
                <a16:creationId xmlns:a16="http://schemas.microsoft.com/office/drawing/2014/main" id="{2CCB398B-4422-4558-BDFE-D3C9C3BD1A0D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836838451"/>
              </p:ext>
            </p:extLst>
          </p:nvPr>
        </p:nvGraphicFramePr>
        <p:xfrm>
          <a:off x="838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Marcador de contenido 7">
            <a:extLst>
              <a:ext uri="{FF2B5EF4-FFF2-40B4-BE49-F238E27FC236}">
                <a16:creationId xmlns:a16="http://schemas.microsoft.com/office/drawing/2014/main" id="{1EF3ED28-C3BC-4699-9807-F0A71572F1C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es-ES" dirty="0"/>
              <a:t>Usando el comportamiento de febrero como punto de comparación, los salvadoreños  dejamos de concurrir en marzo y mayo:</a:t>
            </a:r>
          </a:p>
          <a:p>
            <a:pPr lvl="1"/>
            <a:r>
              <a:rPr lang="es-ES" b="1" dirty="0"/>
              <a:t> </a:t>
            </a:r>
            <a:r>
              <a:rPr lang="es-ES" dirty="0"/>
              <a:t>un 69%  y -74% a comercio y ocio</a:t>
            </a:r>
          </a:p>
          <a:p>
            <a:pPr lvl="1"/>
            <a:r>
              <a:rPr lang="es-ES" dirty="0"/>
              <a:t>Un -43% y -54% a por alimentos y medicamentos</a:t>
            </a:r>
          </a:p>
          <a:p>
            <a:pPr lvl="1"/>
            <a:r>
              <a:rPr lang="es-ES" dirty="0"/>
              <a:t>Un 61% y -65% a parques</a:t>
            </a:r>
          </a:p>
          <a:p>
            <a:pPr lvl="1"/>
            <a:r>
              <a:rPr lang="es-ES" dirty="0"/>
              <a:t>Un -65% y -71% a estaciones de trasporte </a:t>
            </a:r>
          </a:p>
          <a:p>
            <a:pPr lvl="1"/>
            <a:r>
              <a:rPr lang="es-ES" dirty="0"/>
              <a:t>Un -64% y -61% a lugares de trabajo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532275E-D641-4016-93CA-573564681CF8}"/>
              </a:ext>
            </a:extLst>
          </p:cNvPr>
          <p:cNvSpPr txBox="1"/>
          <p:nvPr/>
        </p:nvSpPr>
        <p:spPr>
          <a:xfrm>
            <a:off x="657224" y="6332342"/>
            <a:ext cx="12589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s-SV" sz="1200" dirty="0"/>
              <a:t>Fuente: GOOGLE </a:t>
            </a:r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E2980FB4-5C8F-4DE5-9DAE-F766AA77F7BA}"/>
              </a:ext>
            </a:extLst>
          </p:cNvPr>
          <p:cNvGrpSpPr/>
          <p:nvPr/>
        </p:nvGrpSpPr>
        <p:grpSpPr>
          <a:xfrm>
            <a:off x="-180045" y="-48076"/>
            <a:ext cx="6454864" cy="1300927"/>
            <a:chOff x="1032163" y="304800"/>
            <a:chExt cx="6454864" cy="1300927"/>
          </a:xfrm>
        </p:grpSpPr>
        <p:sp>
          <p:nvSpPr>
            <p:cNvPr id="9" name="CuadroTexto 8">
              <a:extLst>
                <a:ext uri="{FF2B5EF4-FFF2-40B4-BE49-F238E27FC236}">
                  <a16:creationId xmlns:a16="http://schemas.microsoft.com/office/drawing/2014/main" id="{35B28299-9A38-41E1-8D54-10B66D72B87F}"/>
                </a:ext>
              </a:extLst>
            </p:cNvPr>
            <p:cNvSpPr txBox="1"/>
            <p:nvPr/>
          </p:nvSpPr>
          <p:spPr>
            <a:xfrm>
              <a:off x="1845883" y="959396"/>
              <a:ext cx="56411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SV" b="1" dirty="0">
                  <a:solidFill>
                    <a:schemeClr val="tx2"/>
                  </a:solidFill>
                </a:rPr>
                <a:t>Fundación para el Desarrollo de Centroamérica (FUDECEN)</a:t>
              </a:r>
              <a:endParaRPr lang="en-US" b="1" dirty="0">
                <a:solidFill>
                  <a:schemeClr val="tx2"/>
                </a:solidFill>
              </a:endParaRPr>
            </a:p>
          </p:txBody>
        </p:sp>
        <p:pic>
          <p:nvPicPr>
            <p:cNvPr id="10" name="Imagen 9">
              <a:extLst>
                <a:ext uri="{FF2B5EF4-FFF2-40B4-BE49-F238E27FC236}">
                  <a16:creationId xmlns:a16="http://schemas.microsoft.com/office/drawing/2014/main" id="{2FBB450C-3570-4C8E-9EF0-DD2E531B0C3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2163" y="304800"/>
              <a:ext cx="1023928" cy="10239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695299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4697EF-4603-4E58-A100-9AE0AD1D1E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301" y="1948020"/>
            <a:ext cx="10515600" cy="646331"/>
          </a:xfrm>
        </p:spPr>
        <p:txBody>
          <a:bodyPr>
            <a:noAutofit/>
          </a:bodyPr>
          <a:lstStyle/>
          <a:p>
            <a:pPr algn="ctr"/>
            <a:r>
              <a:rPr lang="es-ES" sz="2400" dirty="0"/>
              <a:t>Los datos de Google reflejan que ha aumentando el tiempo que hemos pasado en el hogar respecto de febrero  en un 33%</a:t>
            </a:r>
            <a:endParaRPr lang="es-SV" sz="2400" dirty="0"/>
          </a:p>
        </p:txBody>
      </p:sp>
      <p:graphicFrame>
        <p:nvGraphicFramePr>
          <p:cNvPr id="7" name="Marcador de contenido 6">
            <a:extLst>
              <a:ext uri="{FF2B5EF4-FFF2-40B4-BE49-F238E27FC236}">
                <a16:creationId xmlns:a16="http://schemas.microsoft.com/office/drawing/2014/main" id="{5B57EE75-5BB7-4FA6-A3C1-62423D11A0E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06233840"/>
              </p:ext>
            </p:extLst>
          </p:nvPr>
        </p:nvGraphicFramePr>
        <p:xfrm>
          <a:off x="838200" y="2856725"/>
          <a:ext cx="9715500" cy="33202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08FF5AFC-9C7A-48BB-9DB2-B9A645E5292E}"/>
              </a:ext>
            </a:extLst>
          </p:cNvPr>
          <p:cNvSpPr txBox="1"/>
          <p:nvPr/>
        </p:nvSpPr>
        <p:spPr>
          <a:xfrm>
            <a:off x="657224" y="6332342"/>
            <a:ext cx="12589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s-SV" sz="1200" dirty="0"/>
              <a:t>Fuente: GOOGLE </a:t>
            </a:r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108747A4-77FE-4688-A176-7E62BB82CB74}"/>
              </a:ext>
            </a:extLst>
          </p:cNvPr>
          <p:cNvGrpSpPr/>
          <p:nvPr/>
        </p:nvGrpSpPr>
        <p:grpSpPr>
          <a:xfrm>
            <a:off x="372405" y="384719"/>
            <a:ext cx="6454864" cy="1300927"/>
            <a:chOff x="1032163" y="304800"/>
            <a:chExt cx="6454864" cy="1300927"/>
          </a:xfrm>
        </p:grpSpPr>
        <p:sp>
          <p:nvSpPr>
            <p:cNvPr id="6" name="CuadroTexto 5">
              <a:extLst>
                <a:ext uri="{FF2B5EF4-FFF2-40B4-BE49-F238E27FC236}">
                  <a16:creationId xmlns:a16="http://schemas.microsoft.com/office/drawing/2014/main" id="{80CAD0EB-31BA-4B41-907E-84D1A5160322}"/>
                </a:ext>
              </a:extLst>
            </p:cNvPr>
            <p:cNvSpPr txBox="1"/>
            <p:nvPr/>
          </p:nvSpPr>
          <p:spPr>
            <a:xfrm>
              <a:off x="1845883" y="959396"/>
              <a:ext cx="56411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SV" b="1" dirty="0">
                  <a:solidFill>
                    <a:schemeClr val="tx2"/>
                  </a:solidFill>
                </a:rPr>
                <a:t>Fundación para el Desarrollo de Centroamérica (FUDECEN)</a:t>
              </a:r>
              <a:endParaRPr lang="en-US" b="1" dirty="0">
                <a:solidFill>
                  <a:schemeClr val="tx2"/>
                </a:solidFill>
              </a:endParaRPr>
            </a:p>
          </p:txBody>
        </p:sp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BEE45C18-0071-4459-BBA0-FD59082622C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2163" y="304800"/>
              <a:ext cx="1023928" cy="10239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255483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0B41FB70-D28C-4605-B200-D570A0E0DA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235" y="1536661"/>
            <a:ext cx="10772775" cy="914488"/>
          </a:xfrm>
        </p:spPr>
        <p:txBody>
          <a:bodyPr>
            <a:normAutofit fontScale="90000"/>
          </a:bodyPr>
          <a:lstStyle/>
          <a:p>
            <a:r>
              <a:rPr lang="es-SV" sz="4000" dirty="0"/>
              <a:t>Los sectores mas impactados serán el sector comercio, restaurantes y hoteles y servicios, transporte</a:t>
            </a:r>
          </a:p>
        </p:txBody>
      </p:sp>
      <p:graphicFrame>
        <p:nvGraphicFramePr>
          <p:cNvPr id="7" name="Marcador de contenido 6">
            <a:extLst>
              <a:ext uri="{FF2B5EF4-FFF2-40B4-BE49-F238E27FC236}">
                <a16:creationId xmlns:a16="http://schemas.microsoft.com/office/drawing/2014/main" id="{037463EF-20B0-481E-BD83-44DEF15EE530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676275" y="2526564"/>
          <a:ext cx="4664075" cy="37671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Marcador de contenido 7">
            <a:extLst>
              <a:ext uri="{FF2B5EF4-FFF2-40B4-BE49-F238E27FC236}">
                <a16:creationId xmlns:a16="http://schemas.microsoft.com/office/drawing/2014/main" id="{05B937A7-27E6-4F34-B711-A23FB6EBE060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6096000" y="2526564"/>
          <a:ext cx="4662487" cy="37671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9" name="Grupo 8">
            <a:extLst>
              <a:ext uri="{FF2B5EF4-FFF2-40B4-BE49-F238E27FC236}">
                <a16:creationId xmlns:a16="http://schemas.microsoft.com/office/drawing/2014/main" id="{D3A5F66E-3997-4B13-B6D5-A348FF76B687}"/>
              </a:ext>
            </a:extLst>
          </p:cNvPr>
          <p:cNvGrpSpPr/>
          <p:nvPr/>
        </p:nvGrpSpPr>
        <p:grpSpPr>
          <a:xfrm>
            <a:off x="325271" y="114967"/>
            <a:ext cx="6513678" cy="1300927"/>
            <a:chOff x="1032163" y="304800"/>
            <a:chExt cx="6513678" cy="1300927"/>
          </a:xfrm>
        </p:grpSpPr>
        <p:sp>
          <p:nvSpPr>
            <p:cNvPr id="10" name="CuadroTexto 9">
              <a:extLst>
                <a:ext uri="{FF2B5EF4-FFF2-40B4-BE49-F238E27FC236}">
                  <a16:creationId xmlns:a16="http://schemas.microsoft.com/office/drawing/2014/main" id="{C75C8E76-00D0-4ED1-A7CB-258A492D313D}"/>
                </a:ext>
              </a:extLst>
            </p:cNvPr>
            <p:cNvSpPr txBox="1"/>
            <p:nvPr/>
          </p:nvSpPr>
          <p:spPr>
            <a:xfrm>
              <a:off x="1845882" y="959396"/>
              <a:ext cx="569995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SV" b="1" dirty="0">
                  <a:solidFill>
                    <a:schemeClr val="tx2"/>
                  </a:solidFill>
                </a:rPr>
                <a:t>Fundación para el Desarrollo de Centroamérica (FUDECEN)</a:t>
              </a:r>
              <a:endParaRPr lang="en-US" b="1" dirty="0">
                <a:solidFill>
                  <a:schemeClr val="tx2"/>
                </a:solidFill>
              </a:endParaRPr>
            </a:p>
          </p:txBody>
        </p:sp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F253635E-DE27-41D7-8118-9AF837A75BD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2163" y="304800"/>
              <a:ext cx="1023928" cy="1023928"/>
            </a:xfrm>
            <a:prstGeom prst="rect">
              <a:avLst/>
            </a:prstGeom>
          </p:spPr>
        </p:pic>
      </p:grpSp>
      <p:sp>
        <p:nvSpPr>
          <p:cNvPr id="12" name="CuadroTexto 11">
            <a:extLst>
              <a:ext uri="{FF2B5EF4-FFF2-40B4-BE49-F238E27FC236}">
                <a16:creationId xmlns:a16="http://schemas.microsoft.com/office/drawing/2014/main" id="{8DE69506-922B-4189-9E5D-878CB813D4D0}"/>
              </a:ext>
            </a:extLst>
          </p:cNvPr>
          <p:cNvSpPr txBox="1"/>
          <p:nvPr/>
        </p:nvSpPr>
        <p:spPr>
          <a:xfrm>
            <a:off x="657224" y="6332342"/>
            <a:ext cx="17026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s-SV" sz="1200" dirty="0"/>
              <a:t>Fuente: DIGESTYC, 2020</a:t>
            </a:r>
          </a:p>
        </p:txBody>
      </p:sp>
    </p:spTree>
    <p:extLst>
      <p:ext uri="{BB962C8B-B14F-4D97-AF65-F5344CB8AC3E}">
        <p14:creationId xmlns:p14="http://schemas.microsoft.com/office/powerpoint/2010/main" val="40049221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ADFBA1-4558-4525-9DC4-8A6A47AB02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4" y="1762725"/>
            <a:ext cx="10772775" cy="848500"/>
          </a:xfrm>
        </p:spPr>
        <p:txBody>
          <a:bodyPr>
            <a:normAutofit/>
          </a:bodyPr>
          <a:lstStyle/>
          <a:p>
            <a:pPr algn="ctr"/>
            <a:r>
              <a:rPr lang="es-SV" sz="2700" dirty="0"/>
              <a:t>Las pérdidas de empleo para El Salvador por la COVID-19 oscilan entre 240,800  hasta 669,200 (millones)</a:t>
            </a:r>
          </a:p>
        </p:txBody>
      </p:sp>
      <p:graphicFrame>
        <p:nvGraphicFramePr>
          <p:cNvPr id="10" name="Marcador de contenido 9">
            <a:extLst>
              <a:ext uri="{FF2B5EF4-FFF2-40B4-BE49-F238E27FC236}">
                <a16:creationId xmlns:a16="http://schemas.microsoft.com/office/drawing/2014/main" id="{CD95D888-261C-412C-8EEF-56F9DD4625D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76275" y="2978498"/>
          <a:ext cx="10753729" cy="2389338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1107633">
                  <a:extLst>
                    <a:ext uri="{9D8B030D-6E8A-4147-A177-3AD203B41FA5}">
                      <a16:colId xmlns:a16="http://schemas.microsoft.com/office/drawing/2014/main" val="2974471466"/>
                    </a:ext>
                  </a:extLst>
                </a:gridCol>
                <a:gridCol w="1256562">
                  <a:extLst>
                    <a:ext uri="{9D8B030D-6E8A-4147-A177-3AD203B41FA5}">
                      <a16:colId xmlns:a16="http://schemas.microsoft.com/office/drawing/2014/main" val="4186490915"/>
                    </a:ext>
                  </a:extLst>
                </a:gridCol>
                <a:gridCol w="663368">
                  <a:extLst>
                    <a:ext uri="{9D8B030D-6E8A-4147-A177-3AD203B41FA5}">
                      <a16:colId xmlns:a16="http://schemas.microsoft.com/office/drawing/2014/main" val="1682214923"/>
                    </a:ext>
                  </a:extLst>
                </a:gridCol>
                <a:gridCol w="1284329">
                  <a:extLst>
                    <a:ext uri="{9D8B030D-6E8A-4147-A177-3AD203B41FA5}">
                      <a16:colId xmlns:a16="http://schemas.microsoft.com/office/drawing/2014/main" val="3156743952"/>
                    </a:ext>
                  </a:extLst>
                </a:gridCol>
                <a:gridCol w="1256562">
                  <a:extLst>
                    <a:ext uri="{9D8B030D-6E8A-4147-A177-3AD203B41FA5}">
                      <a16:colId xmlns:a16="http://schemas.microsoft.com/office/drawing/2014/main" val="1913222090"/>
                    </a:ext>
                  </a:extLst>
                </a:gridCol>
                <a:gridCol w="1322192">
                  <a:extLst>
                    <a:ext uri="{9D8B030D-6E8A-4147-A177-3AD203B41FA5}">
                      <a16:colId xmlns:a16="http://schemas.microsoft.com/office/drawing/2014/main" val="4032960900"/>
                    </a:ext>
                  </a:extLst>
                </a:gridCol>
                <a:gridCol w="1284329">
                  <a:extLst>
                    <a:ext uri="{9D8B030D-6E8A-4147-A177-3AD203B41FA5}">
                      <a16:colId xmlns:a16="http://schemas.microsoft.com/office/drawing/2014/main" val="3437374001"/>
                    </a:ext>
                  </a:extLst>
                </a:gridCol>
                <a:gridCol w="1256562">
                  <a:extLst>
                    <a:ext uri="{9D8B030D-6E8A-4147-A177-3AD203B41FA5}">
                      <a16:colId xmlns:a16="http://schemas.microsoft.com/office/drawing/2014/main" val="4099293060"/>
                    </a:ext>
                  </a:extLst>
                </a:gridCol>
                <a:gridCol w="1322192">
                  <a:extLst>
                    <a:ext uri="{9D8B030D-6E8A-4147-A177-3AD203B41FA5}">
                      <a16:colId xmlns:a16="http://schemas.microsoft.com/office/drawing/2014/main" val="1269759728"/>
                    </a:ext>
                  </a:extLst>
                </a:gridCol>
              </a:tblGrid>
              <a:tr h="591276">
                <a:tc gridSpan="9"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500" b="1" u="none" strike="noStrike">
                          <a:effectLst/>
                        </a:rPr>
                        <a:t>Escenario de pérdida de empleos formales por COVID-19 en El Salvador</a:t>
                      </a:r>
                      <a:endParaRPr lang="es-ES" sz="2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5396" marR="145396" marT="72698" marB="72698"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5443063"/>
                  </a:ext>
                </a:extLst>
              </a:tr>
              <a:tr h="785137">
                <a:tc gridSpan="3"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SV" sz="1900" b="0" u="none" strike="noStrike">
                          <a:effectLst/>
                        </a:rPr>
                        <a:t>Total de Ocupados (Millones)</a:t>
                      </a:r>
                      <a:endParaRPr lang="es-SV" sz="2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5396" marR="145396" marT="72698" marB="72698"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SV" sz="1900" b="0" u="none" strike="noStrike">
                          <a:effectLst/>
                        </a:rPr>
                        <a:t>% empleos formales perdidos</a:t>
                      </a:r>
                      <a:endParaRPr lang="es-SV" sz="2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5396" marR="145396" marT="72698" marB="72698"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SV" sz="1900" b="0" u="none" strike="noStrike">
                          <a:effectLst/>
                        </a:rPr>
                        <a:t>Empleos formales perdidos</a:t>
                      </a:r>
                      <a:endParaRPr lang="es-SV" sz="2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5396" marR="145396" marT="72698" marB="72698"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4283331"/>
                  </a:ext>
                </a:extLst>
              </a:tr>
              <a:tr h="651858"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SV" sz="1900" b="0" u="none" strike="noStrike">
                          <a:effectLst/>
                        </a:rPr>
                        <a:t>Formales</a:t>
                      </a:r>
                      <a:endParaRPr lang="es-SV" sz="2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16" marR="12116" marT="12116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SV" sz="1900" b="0" u="none" strike="noStrike">
                          <a:effectLst/>
                        </a:rPr>
                        <a:t>Informales</a:t>
                      </a:r>
                      <a:endParaRPr lang="es-SV" sz="2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16" marR="12116" marT="12116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SV" sz="1900" b="0" u="none" strike="noStrike">
                          <a:effectLst/>
                        </a:rPr>
                        <a:t>total</a:t>
                      </a:r>
                      <a:endParaRPr lang="es-SV" sz="2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16" marR="12116" marT="12116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SV" sz="1900" b="0" u="none" strike="noStrike">
                          <a:effectLst/>
                        </a:rPr>
                        <a:t>Crisis corto plazo</a:t>
                      </a:r>
                      <a:endParaRPr lang="es-SV" sz="2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16" marR="12116" marT="12116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SV" sz="1900" b="0" u="none" strike="noStrike">
                          <a:effectLst/>
                        </a:rPr>
                        <a:t>Crisis largo plazo</a:t>
                      </a:r>
                      <a:endParaRPr lang="es-SV" sz="2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16" marR="12116" marT="12116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SV" sz="1900" b="0" u="none" strike="noStrike">
                          <a:effectLst/>
                        </a:rPr>
                        <a:t>Recesión prolongada</a:t>
                      </a:r>
                      <a:endParaRPr lang="es-SV" sz="2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16" marR="12116" marT="12116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SV" sz="1900" b="0" u="none" strike="noStrike">
                          <a:effectLst/>
                        </a:rPr>
                        <a:t>Crisis corto plazo</a:t>
                      </a:r>
                      <a:endParaRPr lang="es-SV" sz="2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16" marR="12116" marT="12116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SV" sz="1900" b="0" u="none" strike="noStrike">
                          <a:effectLst/>
                        </a:rPr>
                        <a:t>Crisis largo plazo</a:t>
                      </a:r>
                      <a:endParaRPr lang="es-SV" sz="2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16" marR="12116" marT="12116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SV" sz="1900" b="0" u="none" strike="noStrike">
                          <a:effectLst/>
                        </a:rPr>
                        <a:t>Recesión prolongada</a:t>
                      </a:r>
                      <a:endParaRPr lang="es-SV" sz="2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16" marR="12116" marT="12116" marB="0" anchor="b"/>
                </a:tc>
                <a:extLst>
                  <a:ext uri="{0D108BD9-81ED-4DB2-BD59-A6C34878D82A}">
                    <a16:rowId xmlns:a16="http://schemas.microsoft.com/office/drawing/2014/main" val="4083142274"/>
                  </a:ext>
                </a:extLst>
              </a:tr>
              <a:tr h="361067"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SV" sz="1900" b="0" u="none" strike="noStrike">
                          <a:effectLst/>
                        </a:rPr>
                        <a:t>0.8</a:t>
                      </a:r>
                      <a:endParaRPr lang="es-SV" sz="2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16" marR="12116" marT="12116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SV" sz="1900" b="0" u="none" strike="noStrike">
                          <a:effectLst/>
                        </a:rPr>
                        <a:t>2</a:t>
                      </a:r>
                      <a:endParaRPr lang="es-SV" sz="2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16" marR="12116" marT="12116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SV" sz="1900" b="0" u="none" strike="noStrike">
                          <a:effectLst/>
                        </a:rPr>
                        <a:t>2.8</a:t>
                      </a:r>
                      <a:endParaRPr lang="es-SV" sz="2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16" marR="12116" marT="12116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SV" sz="1900" b="0" u="none" strike="noStrike">
                          <a:effectLst/>
                        </a:rPr>
                        <a:t>-8.6</a:t>
                      </a:r>
                      <a:endParaRPr lang="es-SV" sz="2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16" marR="12116" marT="12116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SV" sz="1900" b="0" u="none" strike="noStrike">
                          <a:effectLst/>
                        </a:rPr>
                        <a:t>-15.5</a:t>
                      </a:r>
                      <a:endParaRPr lang="es-SV" sz="2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16" marR="12116" marT="12116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SV" sz="1900" b="0" u="none" strike="noStrike">
                          <a:effectLst/>
                        </a:rPr>
                        <a:t>-23.9</a:t>
                      </a:r>
                      <a:endParaRPr lang="es-SV" sz="2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16" marR="12116" marT="12116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SV" sz="1900" b="0" u="none" strike="noStrike">
                          <a:effectLst/>
                        </a:rPr>
                        <a:t>0.2408</a:t>
                      </a:r>
                      <a:endParaRPr lang="es-SV" sz="2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16" marR="12116" marT="12116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SV" sz="1900" b="0" u="none" strike="noStrike">
                          <a:effectLst/>
                        </a:rPr>
                        <a:t>0.434</a:t>
                      </a:r>
                      <a:endParaRPr lang="es-SV" sz="2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16" marR="12116" marT="12116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SV" sz="1900" b="0" u="none" strike="noStrike" dirty="0">
                          <a:effectLst/>
                        </a:rPr>
                        <a:t>0.6692</a:t>
                      </a:r>
                      <a:endParaRPr lang="es-SV" sz="2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16" marR="12116" marT="12116" marB="0" anchor="b"/>
                </a:tc>
                <a:extLst>
                  <a:ext uri="{0D108BD9-81ED-4DB2-BD59-A6C34878D82A}">
                    <a16:rowId xmlns:a16="http://schemas.microsoft.com/office/drawing/2014/main" val="652141305"/>
                  </a:ext>
                </a:extLst>
              </a:tr>
            </a:tbl>
          </a:graphicData>
        </a:graphic>
      </p:graphicFrame>
      <p:sp>
        <p:nvSpPr>
          <p:cNvPr id="11" name="CuadroTexto 10">
            <a:extLst>
              <a:ext uri="{FF2B5EF4-FFF2-40B4-BE49-F238E27FC236}">
                <a16:creationId xmlns:a16="http://schemas.microsoft.com/office/drawing/2014/main" id="{D886F039-D795-4740-8FE4-CCB425C17994}"/>
              </a:ext>
            </a:extLst>
          </p:cNvPr>
          <p:cNvSpPr txBox="1"/>
          <p:nvPr/>
        </p:nvSpPr>
        <p:spPr>
          <a:xfrm>
            <a:off x="657224" y="6332342"/>
            <a:ext cx="30905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s-SV" sz="1200" dirty="0"/>
              <a:t>Fuente:  Altamirano, Azuara y Gonzales, 2020</a:t>
            </a:r>
          </a:p>
        </p:txBody>
      </p:sp>
      <p:grpSp>
        <p:nvGrpSpPr>
          <p:cNvPr id="12" name="Grupo 11">
            <a:extLst>
              <a:ext uri="{FF2B5EF4-FFF2-40B4-BE49-F238E27FC236}">
                <a16:creationId xmlns:a16="http://schemas.microsoft.com/office/drawing/2014/main" id="{4EAE2B85-86FF-4B14-BDFA-A20ECA7F8D3C}"/>
              </a:ext>
            </a:extLst>
          </p:cNvPr>
          <p:cNvGrpSpPr/>
          <p:nvPr/>
        </p:nvGrpSpPr>
        <p:grpSpPr>
          <a:xfrm>
            <a:off x="372405" y="384719"/>
            <a:ext cx="6454864" cy="1300927"/>
            <a:chOff x="1032163" y="304800"/>
            <a:chExt cx="6454864" cy="1300927"/>
          </a:xfrm>
        </p:grpSpPr>
        <p:sp>
          <p:nvSpPr>
            <p:cNvPr id="13" name="CuadroTexto 12">
              <a:extLst>
                <a:ext uri="{FF2B5EF4-FFF2-40B4-BE49-F238E27FC236}">
                  <a16:creationId xmlns:a16="http://schemas.microsoft.com/office/drawing/2014/main" id="{C3C416D3-4EA6-4380-850B-CFBDD42619AE}"/>
                </a:ext>
              </a:extLst>
            </p:cNvPr>
            <p:cNvSpPr txBox="1"/>
            <p:nvPr/>
          </p:nvSpPr>
          <p:spPr>
            <a:xfrm>
              <a:off x="1845883" y="959396"/>
              <a:ext cx="56411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SV" b="1" dirty="0">
                  <a:solidFill>
                    <a:schemeClr val="tx2"/>
                  </a:solidFill>
                </a:rPr>
                <a:t>Fundación para el Desarrollo de Centroamérica (FUDECEN)</a:t>
              </a:r>
              <a:endParaRPr lang="en-US" b="1" dirty="0">
                <a:solidFill>
                  <a:schemeClr val="tx2"/>
                </a:solidFill>
              </a:endParaRPr>
            </a:p>
          </p:txBody>
        </p:sp>
        <p:pic>
          <p:nvPicPr>
            <p:cNvPr id="14" name="Imagen 13">
              <a:extLst>
                <a:ext uri="{FF2B5EF4-FFF2-40B4-BE49-F238E27FC236}">
                  <a16:creationId xmlns:a16="http://schemas.microsoft.com/office/drawing/2014/main" id="{0E6081D2-E66C-48F1-8693-B7801AD755A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2163" y="304800"/>
              <a:ext cx="1023928" cy="10239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983824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8BF13C-0D8C-425B-AE38-29C297F84D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612" y="1699179"/>
            <a:ext cx="10772775" cy="932246"/>
          </a:xfrm>
        </p:spPr>
        <p:txBody>
          <a:bodyPr>
            <a:noAutofit/>
          </a:bodyPr>
          <a:lstStyle/>
          <a:p>
            <a:pPr algn="ctr"/>
            <a:r>
              <a:rPr lang="es-SV" sz="2700" dirty="0"/>
              <a:t>Las pérdidas de empleo por sectores económicos serán más elevados en comercio, restaurantes y hoteles, servicios, agrícola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3390ADAB-3126-4A4E-863A-2A6386154AF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76273" y="2702099"/>
          <a:ext cx="10753726" cy="3488895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3153883">
                  <a:extLst>
                    <a:ext uri="{9D8B030D-6E8A-4147-A177-3AD203B41FA5}">
                      <a16:colId xmlns:a16="http://schemas.microsoft.com/office/drawing/2014/main" val="3448991021"/>
                    </a:ext>
                  </a:extLst>
                </a:gridCol>
                <a:gridCol w="2533281">
                  <a:extLst>
                    <a:ext uri="{9D8B030D-6E8A-4147-A177-3AD203B41FA5}">
                      <a16:colId xmlns:a16="http://schemas.microsoft.com/office/drawing/2014/main" val="190846537"/>
                    </a:ext>
                  </a:extLst>
                </a:gridCol>
                <a:gridCol w="2533281">
                  <a:extLst>
                    <a:ext uri="{9D8B030D-6E8A-4147-A177-3AD203B41FA5}">
                      <a16:colId xmlns:a16="http://schemas.microsoft.com/office/drawing/2014/main" val="30730567"/>
                    </a:ext>
                  </a:extLst>
                </a:gridCol>
                <a:gridCol w="2533281">
                  <a:extLst>
                    <a:ext uri="{9D8B030D-6E8A-4147-A177-3AD203B41FA5}">
                      <a16:colId xmlns:a16="http://schemas.microsoft.com/office/drawing/2014/main" val="3944919936"/>
                    </a:ext>
                  </a:extLst>
                </a:gridCol>
              </a:tblGrid>
              <a:tr h="387655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s-SV" sz="2000" u="none" strike="noStrike">
                          <a:effectLst/>
                        </a:rPr>
                        <a:t>Sectores</a:t>
                      </a:r>
                      <a:endParaRPr lang="es-SV" sz="20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009" marR="13009" marT="13009" marB="0" anchor="b"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SV" sz="2000" u="none" strike="noStrike">
                          <a:effectLst/>
                        </a:rPr>
                        <a:t>Empleos formales perdidos</a:t>
                      </a:r>
                      <a:endParaRPr lang="es-SV" sz="20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009" marR="13009" marT="13009" marB="0" anchor="b"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0714824"/>
                  </a:ext>
                </a:extLst>
              </a:tr>
              <a:tr h="387655"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2000" u="none" strike="noStrike">
                          <a:effectLst/>
                        </a:rPr>
                        <a:t>Crisis corto plazo</a:t>
                      </a:r>
                      <a:endParaRPr lang="es-SV" sz="20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009" marR="13009" marT="130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2000" u="none" strike="noStrike">
                          <a:effectLst/>
                        </a:rPr>
                        <a:t>Crisis largo plazo</a:t>
                      </a:r>
                      <a:endParaRPr lang="es-SV" sz="20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009" marR="13009" marT="130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2000" u="none" strike="noStrike">
                          <a:effectLst/>
                        </a:rPr>
                        <a:t>Recesión prolongada</a:t>
                      </a:r>
                      <a:endParaRPr lang="es-SV" sz="20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009" marR="13009" marT="13009" marB="0" anchor="b"/>
                </a:tc>
                <a:extLst>
                  <a:ext uri="{0D108BD9-81ED-4DB2-BD59-A6C34878D82A}">
                    <a16:rowId xmlns:a16="http://schemas.microsoft.com/office/drawing/2014/main" val="1188372444"/>
                  </a:ext>
                </a:extLst>
              </a:tr>
              <a:tr h="387655">
                <a:tc>
                  <a:txBody>
                    <a:bodyPr/>
                    <a:lstStyle/>
                    <a:p>
                      <a:pPr algn="l" fontAlgn="b"/>
                      <a:r>
                        <a:rPr lang="es-SV" sz="1700" u="none" strike="noStrike">
                          <a:effectLst/>
                        </a:rPr>
                        <a:t>agrícola </a:t>
                      </a:r>
                      <a:endParaRPr lang="es-SV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009" marR="13009" marT="13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2000" u="none" strike="noStrike">
                          <a:effectLst/>
                        </a:rPr>
                        <a:t>41,971</a:t>
                      </a:r>
                      <a:endParaRPr lang="es-SV" sz="20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009" marR="13009" marT="13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2000" u="none" strike="noStrike">
                          <a:effectLst/>
                        </a:rPr>
                        <a:t>75,646</a:t>
                      </a:r>
                      <a:endParaRPr lang="es-SV" sz="20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009" marR="13009" marT="13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2000" u="none" strike="noStrike">
                          <a:effectLst/>
                        </a:rPr>
                        <a:t>116,642</a:t>
                      </a:r>
                      <a:endParaRPr lang="es-SV" sz="20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009" marR="13009" marT="13009" marB="0" anchor="b"/>
                </a:tc>
                <a:extLst>
                  <a:ext uri="{0D108BD9-81ED-4DB2-BD59-A6C34878D82A}">
                    <a16:rowId xmlns:a16="http://schemas.microsoft.com/office/drawing/2014/main" val="3225388424"/>
                  </a:ext>
                </a:extLst>
              </a:tr>
              <a:tr h="387655">
                <a:tc>
                  <a:txBody>
                    <a:bodyPr/>
                    <a:lstStyle/>
                    <a:p>
                      <a:pPr algn="l" fontAlgn="b"/>
                      <a:r>
                        <a:rPr lang="es-SV" sz="1700" u="none" strike="noStrike">
                          <a:effectLst/>
                        </a:rPr>
                        <a:t>servicios </a:t>
                      </a:r>
                      <a:endParaRPr lang="es-SV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009" marR="13009" marT="13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2000" u="none" strike="noStrike">
                          <a:effectLst/>
                        </a:rPr>
                        <a:t>46,354</a:t>
                      </a:r>
                      <a:endParaRPr lang="es-SV" sz="20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009" marR="13009" marT="13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2000" u="none" strike="noStrike">
                          <a:effectLst/>
                        </a:rPr>
                        <a:t>83,545</a:t>
                      </a:r>
                      <a:endParaRPr lang="es-SV" sz="20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009" marR="13009" marT="13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2000" u="none" strike="noStrike">
                          <a:effectLst/>
                        </a:rPr>
                        <a:t>128,821</a:t>
                      </a:r>
                      <a:endParaRPr lang="es-SV" sz="20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009" marR="13009" marT="13009" marB="0" anchor="b"/>
                </a:tc>
                <a:extLst>
                  <a:ext uri="{0D108BD9-81ED-4DB2-BD59-A6C34878D82A}">
                    <a16:rowId xmlns:a16="http://schemas.microsoft.com/office/drawing/2014/main" val="618915510"/>
                  </a:ext>
                </a:extLst>
              </a:tr>
              <a:tr h="387655">
                <a:tc>
                  <a:txBody>
                    <a:bodyPr/>
                    <a:lstStyle/>
                    <a:p>
                      <a:pPr algn="l" fontAlgn="b"/>
                      <a:r>
                        <a:rPr lang="es-SV" sz="1700" u="none" strike="noStrike" dirty="0">
                          <a:effectLst/>
                        </a:rPr>
                        <a:t>comercio, restaurantes y hoteles </a:t>
                      </a:r>
                      <a:endParaRPr lang="es-SV" sz="1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009" marR="13009" marT="13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2000" u="none" strike="noStrike">
                          <a:effectLst/>
                        </a:rPr>
                        <a:t>74,865</a:t>
                      </a:r>
                      <a:endParaRPr lang="es-SV" sz="20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009" marR="13009" marT="13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2000" u="none" strike="noStrike">
                          <a:effectLst/>
                        </a:rPr>
                        <a:t>134,931</a:t>
                      </a:r>
                      <a:endParaRPr lang="es-SV" sz="20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009" marR="13009" marT="13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2000" u="none" strike="noStrike">
                          <a:effectLst/>
                        </a:rPr>
                        <a:t>208,054</a:t>
                      </a:r>
                      <a:endParaRPr lang="es-SV" sz="20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009" marR="13009" marT="13009" marB="0" anchor="b"/>
                </a:tc>
                <a:extLst>
                  <a:ext uri="{0D108BD9-81ED-4DB2-BD59-A6C34878D82A}">
                    <a16:rowId xmlns:a16="http://schemas.microsoft.com/office/drawing/2014/main" val="2755339777"/>
                  </a:ext>
                </a:extLst>
              </a:tr>
              <a:tr h="387655">
                <a:tc>
                  <a:txBody>
                    <a:bodyPr/>
                    <a:lstStyle/>
                    <a:p>
                      <a:pPr algn="l" fontAlgn="b"/>
                      <a:r>
                        <a:rPr lang="es-SV" sz="1700" u="none" strike="noStrike">
                          <a:effectLst/>
                        </a:rPr>
                        <a:t>construcción </a:t>
                      </a:r>
                      <a:endParaRPr lang="es-SV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009" marR="13009" marT="13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2000" u="none" strike="noStrike">
                          <a:effectLst/>
                        </a:rPr>
                        <a:t>14,930</a:t>
                      </a:r>
                      <a:endParaRPr lang="es-SV" sz="20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009" marR="13009" marT="13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2000" u="none" strike="noStrike">
                          <a:effectLst/>
                        </a:rPr>
                        <a:t>26,908</a:t>
                      </a:r>
                      <a:endParaRPr lang="es-SV" sz="20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009" marR="13009" marT="13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2000" u="none" strike="noStrike">
                          <a:effectLst/>
                        </a:rPr>
                        <a:t>41,490</a:t>
                      </a:r>
                      <a:endParaRPr lang="es-SV" sz="20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009" marR="13009" marT="13009" marB="0" anchor="b"/>
                </a:tc>
                <a:extLst>
                  <a:ext uri="{0D108BD9-81ED-4DB2-BD59-A6C34878D82A}">
                    <a16:rowId xmlns:a16="http://schemas.microsoft.com/office/drawing/2014/main" val="1392293145"/>
                  </a:ext>
                </a:extLst>
              </a:tr>
              <a:tr h="387655">
                <a:tc>
                  <a:txBody>
                    <a:bodyPr/>
                    <a:lstStyle/>
                    <a:p>
                      <a:pPr algn="l" fontAlgn="b"/>
                      <a:r>
                        <a:rPr lang="es-SV" sz="1700" u="none" strike="noStrike">
                          <a:effectLst/>
                        </a:rPr>
                        <a:t>industrial </a:t>
                      </a:r>
                      <a:endParaRPr lang="es-SV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009" marR="13009" marT="13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2000" u="none" strike="noStrike">
                          <a:effectLst/>
                        </a:rPr>
                        <a:t>36,096</a:t>
                      </a:r>
                      <a:endParaRPr lang="es-SV" sz="20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009" marR="13009" marT="13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2000" u="none" strike="noStrike">
                          <a:effectLst/>
                        </a:rPr>
                        <a:t>65,057</a:t>
                      </a:r>
                      <a:endParaRPr lang="es-SV" sz="20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009" marR="13009" marT="13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2000" u="none" strike="noStrike">
                          <a:effectLst/>
                        </a:rPr>
                        <a:t>100,313</a:t>
                      </a:r>
                      <a:endParaRPr lang="es-SV" sz="20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009" marR="13009" marT="13009" marB="0" anchor="b"/>
                </a:tc>
                <a:extLst>
                  <a:ext uri="{0D108BD9-81ED-4DB2-BD59-A6C34878D82A}">
                    <a16:rowId xmlns:a16="http://schemas.microsoft.com/office/drawing/2014/main" val="3752277245"/>
                  </a:ext>
                </a:extLst>
              </a:tr>
              <a:tr h="387655">
                <a:tc>
                  <a:txBody>
                    <a:bodyPr/>
                    <a:lstStyle/>
                    <a:p>
                      <a:pPr algn="l" fontAlgn="b"/>
                      <a:r>
                        <a:rPr lang="es-SV" sz="1700" u="none" strike="noStrike">
                          <a:effectLst/>
                        </a:rPr>
                        <a:t> resto de sectores </a:t>
                      </a:r>
                      <a:endParaRPr lang="es-SV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009" marR="13009" marT="13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2000" u="none" strike="noStrike">
                          <a:effectLst/>
                        </a:rPr>
                        <a:t>26,584</a:t>
                      </a:r>
                      <a:endParaRPr lang="es-SV" sz="20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009" marR="13009" marT="13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2000" u="none" strike="noStrike">
                          <a:effectLst/>
                        </a:rPr>
                        <a:t>47,914</a:t>
                      </a:r>
                      <a:endParaRPr lang="es-SV" sz="20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009" marR="13009" marT="13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2000" u="none" strike="noStrike">
                          <a:effectLst/>
                        </a:rPr>
                        <a:t>73,880</a:t>
                      </a:r>
                      <a:endParaRPr lang="es-SV" sz="20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009" marR="13009" marT="13009" marB="0" anchor="b"/>
                </a:tc>
                <a:extLst>
                  <a:ext uri="{0D108BD9-81ED-4DB2-BD59-A6C34878D82A}">
                    <a16:rowId xmlns:a16="http://schemas.microsoft.com/office/drawing/2014/main" val="2708295350"/>
                  </a:ext>
                </a:extLst>
              </a:tr>
              <a:tr h="387655">
                <a:tc>
                  <a:txBody>
                    <a:bodyPr/>
                    <a:lstStyle/>
                    <a:p>
                      <a:pPr algn="l" fontAlgn="b"/>
                      <a:r>
                        <a:rPr lang="es-SV" sz="1700" u="none" strike="noStrike">
                          <a:effectLst/>
                        </a:rPr>
                        <a:t>total</a:t>
                      </a:r>
                      <a:endParaRPr lang="es-SV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009" marR="13009" marT="13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2000" u="none" strike="noStrike">
                          <a:effectLst/>
                        </a:rPr>
                        <a:t>240,800</a:t>
                      </a:r>
                      <a:endParaRPr lang="es-SV" sz="20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009" marR="13009" marT="13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2000" u="none" strike="noStrike">
                          <a:effectLst/>
                        </a:rPr>
                        <a:t>434,000</a:t>
                      </a:r>
                      <a:endParaRPr lang="es-SV" sz="20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009" marR="13009" marT="130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2000" u="none" strike="noStrike" dirty="0">
                          <a:effectLst/>
                        </a:rPr>
                        <a:t>669,200</a:t>
                      </a:r>
                      <a:endParaRPr lang="es-SV" sz="20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009" marR="13009" marT="13009" marB="0" anchor="b"/>
                </a:tc>
                <a:extLst>
                  <a:ext uri="{0D108BD9-81ED-4DB2-BD59-A6C34878D82A}">
                    <a16:rowId xmlns:a16="http://schemas.microsoft.com/office/drawing/2014/main" val="3853018520"/>
                  </a:ext>
                </a:extLst>
              </a:tr>
            </a:tbl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id="{BAE9590C-1C23-406D-AD16-F00D961395C5}"/>
              </a:ext>
            </a:extLst>
          </p:cNvPr>
          <p:cNvSpPr txBox="1"/>
          <p:nvPr/>
        </p:nvSpPr>
        <p:spPr>
          <a:xfrm>
            <a:off x="657224" y="6332342"/>
            <a:ext cx="60142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s-SV" sz="1200" dirty="0"/>
              <a:t>Fuente:   Elaboración propia de FUDECEN sobre la base de Altamirano, Azuara y Gonzales, 2020</a:t>
            </a:r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D018EC46-21D9-488D-882C-1A744FD12E3A}"/>
              </a:ext>
            </a:extLst>
          </p:cNvPr>
          <p:cNvGrpSpPr/>
          <p:nvPr/>
        </p:nvGrpSpPr>
        <p:grpSpPr>
          <a:xfrm>
            <a:off x="372405" y="384719"/>
            <a:ext cx="6454864" cy="1300927"/>
            <a:chOff x="1032163" y="304800"/>
            <a:chExt cx="6454864" cy="1300927"/>
          </a:xfrm>
        </p:grpSpPr>
        <p:sp>
          <p:nvSpPr>
            <p:cNvPr id="7" name="CuadroTexto 6">
              <a:extLst>
                <a:ext uri="{FF2B5EF4-FFF2-40B4-BE49-F238E27FC236}">
                  <a16:creationId xmlns:a16="http://schemas.microsoft.com/office/drawing/2014/main" id="{07DE526A-B51F-433E-8EB5-6AFF2A4F5814}"/>
                </a:ext>
              </a:extLst>
            </p:cNvPr>
            <p:cNvSpPr txBox="1"/>
            <p:nvPr/>
          </p:nvSpPr>
          <p:spPr>
            <a:xfrm>
              <a:off x="1845883" y="959396"/>
              <a:ext cx="56411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SV" b="1" dirty="0">
                  <a:solidFill>
                    <a:schemeClr val="tx2"/>
                  </a:solidFill>
                </a:rPr>
                <a:t>Fundación para el Desarrollo de Centroamérica (FUDECEN)</a:t>
              </a:r>
              <a:endParaRPr lang="en-US" b="1" dirty="0">
                <a:solidFill>
                  <a:schemeClr val="tx2"/>
                </a:solidFill>
              </a:endParaRPr>
            </a:p>
          </p:txBody>
        </p:sp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5483871B-D934-49DB-94DE-1734B2CAB98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2163" y="304800"/>
              <a:ext cx="1023928" cy="10239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526768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69A2D20D-C8E4-424B-9D6F-6E37351E3D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425" y="1087437"/>
            <a:ext cx="10515600" cy="1325563"/>
          </a:xfrm>
        </p:spPr>
        <p:txBody>
          <a:bodyPr>
            <a:normAutofit/>
          </a:bodyPr>
          <a:lstStyle/>
          <a:p>
            <a:r>
              <a:rPr lang="es-SV" sz="2800" dirty="0"/>
              <a:t>Impactos de la pandemia en la pobreza y la desigualdad por COVID-19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D128DCE3-5FF5-4022-BD38-2A9524E793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33425" y="2800252"/>
            <a:ext cx="5181600" cy="2422525"/>
          </a:xfrm>
        </p:spPr>
        <p:txBody>
          <a:bodyPr>
            <a:normAutofit fontScale="62500" lnSpcReduction="20000"/>
          </a:bodyPr>
          <a:lstStyle/>
          <a:p>
            <a:endParaRPr lang="es-ES" dirty="0"/>
          </a:p>
          <a:p>
            <a:pPr marL="0" indent="0">
              <a:buNone/>
            </a:pPr>
            <a:r>
              <a:rPr lang="es-ES" dirty="0"/>
              <a:t>El número de pobres se podría incrementar en 600 mil personas incrementándose del 28% al 39%.</a:t>
            </a:r>
          </a:p>
          <a:p>
            <a:pPr marL="0" indent="0">
              <a:buNone/>
            </a:pPr>
            <a:r>
              <a:rPr lang="es-ES" dirty="0"/>
              <a:t>La clase media se reduciría de 22% a 17% de la población, la clase media vulnerable de 47% a 43% causando un incremento en la desigualdad de ingresos. (BID, 2020, Pág. 20).</a:t>
            </a:r>
          </a:p>
          <a:p>
            <a:pPr marL="0" indent="0">
              <a:buNone/>
            </a:pPr>
            <a:r>
              <a:rPr lang="es-ES" dirty="0"/>
              <a:t>Su reducción a la mitad se apoya en una política de transferencias de efectivo equivalente a 1.8% del </a:t>
            </a:r>
            <a:r>
              <a:rPr lang="es-ES" dirty="0" err="1"/>
              <a:t>PiB</a:t>
            </a:r>
            <a:r>
              <a:rPr lang="es-ES" dirty="0"/>
              <a:t> mensualmente</a:t>
            </a:r>
            <a:endParaRPr lang="es-SV" dirty="0"/>
          </a:p>
          <a:p>
            <a:pPr marL="0" indent="0">
              <a:buNone/>
            </a:pPr>
            <a:endParaRPr lang="es-ES" dirty="0"/>
          </a:p>
        </p:txBody>
      </p:sp>
      <p:graphicFrame>
        <p:nvGraphicFramePr>
          <p:cNvPr id="9" name="Marcador de contenido 8">
            <a:extLst>
              <a:ext uri="{FF2B5EF4-FFF2-40B4-BE49-F238E27FC236}">
                <a16:creationId xmlns:a16="http://schemas.microsoft.com/office/drawing/2014/main" id="{E57E83FC-0403-4E00-9B16-D7E8825194E3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6011863" y="1998663"/>
          <a:ext cx="4662487" cy="37671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CuadroTexto 9">
            <a:extLst>
              <a:ext uri="{FF2B5EF4-FFF2-40B4-BE49-F238E27FC236}">
                <a16:creationId xmlns:a16="http://schemas.microsoft.com/office/drawing/2014/main" id="{C9CD9ABD-7540-4023-9FC4-09E2A8FC462D}"/>
              </a:ext>
            </a:extLst>
          </p:cNvPr>
          <p:cNvSpPr txBox="1"/>
          <p:nvPr/>
        </p:nvSpPr>
        <p:spPr>
          <a:xfrm>
            <a:off x="657224" y="6332342"/>
            <a:ext cx="44298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s-SV" sz="1200" dirty="0"/>
              <a:t>Fuente:   Elaboración propia de FUDECEN sobre la base de BID,  2019</a:t>
            </a:r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88C479FA-8260-40DA-B3D2-A10EA141A79C}"/>
              </a:ext>
            </a:extLst>
          </p:cNvPr>
          <p:cNvGrpSpPr/>
          <p:nvPr/>
        </p:nvGrpSpPr>
        <p:grpSpPr>
          <a:xfrm>
            <a:off x="372405" y="384719"/>
            <a:ext cx="6454864" cy="1300927"/>
            <a:chOff x="1032163" y="304800"/>
            <a:chExt cx="6454864" cy="1300927"/>
          </a:xfrm>
        </p:grpSpPr>
        <p:sp>
          <p:nvSpPr>
            <p:cNvPr id="7" name="CuadroTexto 6">
              <a:extLst>
                <a:ext uri="{FF2B5EF4-FFF2-40B4-BE49-F238E27FC236}">
                  <a16:creationId xmlns:a16="http://schemas.microsoft.com/office/drawing/2014/main" id="{7F311650-9AF4-40E5-A110-1C33C775D97F}"/>
                </a:ext>
              </a:extLst>
            </p:cNvPr>
            <p:cNvSpPr txBox="1"/>
            <p:nvPr/>
          </p:nvSpPr>
          <p:spPr>
            <a:xfrm>
              <a:off x="1845883" y="959396"/>
              <a:ext cx="56411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SV" b="1" dirty="0">
                  <a:solidFill>
                    <a:schemeClr val="tx2"/>
                  </a:solidFill>
                </a:rPr>
                <a:t>Fundación para el Desarrollo de Centroamérica (FUDECEN)</a:t>
              </a:r>
              <a:endParaRPr lang="en-US" b="1" dirty="0">
                <a:solidFill>
                  <a:schemeClr val="tx2"/>
                </a:solidFill>
              </a:endParaRPr>
            </a:p>
          </p:txBody>
        </p:sp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CCCA8F6C-3BCE-40A4-82C9-D604593B8EE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2163" y="304800"/>
              <a:ext cx="1023928" cy="10239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057258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o 10">
            <a:extLst>
              <a:ext uri="{FF2B5EF4-FFF2-40B4-BE49-F238E27FC236}">
                <a16:creationId xmlns:a16="http://schemas.microsoft.com/office/drawing/2014/main" id="{10BC6F99-A1B6-4C61-B049-82F58C111485}"/>
              </a:ext>
            </a:extLst>
          </p:cNvPr>
          <p:cNvGrpSpPr/>
          <p:nvPr/>
        </p:nvGrpSpPr>
        <p:grpSpPr>
          <a:xfrm>
            <a:off x="372405" y="384719"/>
            <a:ext cx="6454864" cy="1023928"/>
            <a:chOff x="1032163" y="304800"/>
            <a:chExt cx="6454864" cy="1023928"/>
          </a:xfrm>
        </p:grpSpPr>
        <p:sp>
          <p:nvSpPr>
            <p:cNvPr id="12" name="CuadroTexto 11">
              <a:extLst>
                <a:ext uri="{FF2B5EF4-FFF2-40B4-BE49-F238E27FC236}">
                  <a16:creationId xmlns:a16="http://schemas.microsoft.com/office/drawing/2014/main" id="{759AEC90-26DB-4FE4-B6E0-5CFE7E2CE0D7}"/>
                </a:ext>
              </a:extLst>
            </p:cNvPr>
            <p:cNvSpPr txBox="1"/>
            <p:nvPr/>
          </p:nvSpPr>
          <p:spPr>
            <a:xfrm>
              <a:off x="1845883" y="959396"/>
              <a:ext cx="56411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s-SV" b="1" dirty="0">
                  <a:solidFill>
                    <a:schemeClr val="tx2"/>
                  </a:solidFill>
                </a:rPr>
                <a:t>Fundación para el Desarrollo de Centroamérica (FUDECEN)</a:t>
              </a:r>
              <a:endParaRPr lang="en-US" b="1" dirty="0">
                <a:solidFill>
                  <a:schemeClr val="tx2"/>
                </a:solidFill>
              </a:endParaRPr>
            </a:p>
          </p:txBody>
        </p:sp>
        <p:pic>
          <p:nvPicPr>
            <p:cNvPr id="13" name="Imagen 12">
              <a:extLst>
                <a:ext uri="{FF2B5EF4-FFF2-40B4-BE49-F238E27FC236}">
                  <a16:creationId xmlns:a16="http://schemas.microsoft.com/office/drawing/2014/main" id="{47E2571D-7C83-4C65-89C6-5DE7D2B2BE7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2163" y="304800"/>
              <a:ext cx="1023928" cy="1023928"/>
            </a:xfrm>
            <a:prstGeom prst="rect">
              <a:avLst/>
            </a:prstGeom>
          </p:spPr>
        </p:pic>
      </p:grpSp>
      <p:sp>
        <p:nvSpPr>
          <p:cNvPr id="8" name="CuadroTexto 7">
            <a:extLst>
              <a:ext uri="{FF2B5EF4-FFF2-40B4-BE49-F238E27FC236}">
                <a16:creationId xmlns:a16="http://schemas.microsoft.com/office/drawing/2014/main" id="{AB0F7FF9-7C31-4930-B11F-1BF26C172634}"/>
              </a:ext>
            </a:extLst>
          </p:cNvPr>
          <p:cNvSpPr txBox="1"/>
          <p:nvPr/>
        </p:nvSpPr>
        <p:spPr>
          <a:xfrm>
            <a:off x="884369" y="6257604"/>
            <a:ext cx="96387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s-SV" sz="1200" dirty="0"/>
              <a:t>Nota: FMI, BID y proyecciones de FUDECEN.  La proyección para 2020 del BID se obtuvo como promedio de los escenarios COVID-19 base y riesgo 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7AA4161-6460-407D-BDDA-9C36173462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4369" y="1874330"/>
            <a:ext cx="10515600" cy="674190"/>
          </a:xfrm>
        </p:spPr>
        <p:txBody>
          <a:bodyPr>
            <a:noAutofit/>
          </a:bodyPr>
          <a:lstStyle/>
          <a:p>
            <a:pPr algn="ctr"/>
            <a:r>
              <a:rPr lang="es-SV" sz="2000" dirty="0"/>
              <a:t>Previsiones económicas: El crecimiento en 2020 cae en barrena</a:t>
            </a:r>
          </a:p>
        </p:txBody>
      </p:sp>
      <p:graphicFrame>
        <p:nvGraphicFramePr>
          <p:cNvPr id="9" name="Marcador de contenido 8">
            <a:extLst>
              <a:ext uri="{FF2B5EF4-FFF2-40B4-BE49-F238E27FC236}">
                <a16:creationId xmlns:a16="http://schemas.microsoft.com/office/drawing/2014/main" id="{7D261AE5-B203-4627-A0B5-5B1B621CBD0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31683491"/>
              </p:ext>
            </p:extLst>
          </p:nvPr>
        </p:nvGraphicFramePr>
        <p:xfrm>
          <a:off x="838200" y="2831977"/>
          <a:ext cx="10515600" cy="33449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0286188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o 10">
            <a:extLst>
              <a:ext uri="{FF2B5EF4-FFF2-40B4-BE49-F238E27FC236}">
                <a16:creationId xmlns:a16="http://schemas.microsoft.com/office/drawing/2014/main" id="{10BC6F99-A1B6-4C61-B049-82F58C111485}"/>
              </a:ext>
            </a:extLst>
          </p:cNvPr>
          <p:cNvGrpSpPr/>
          <p:nvPr/>
        </p:nvGrpSpPr>
        <p:grpSpPr>
          <a:xfrm>
            <a:off x="372405" y="384719"/>
            <a:ext cx="6454864" cy="1023928"/>
            <a:chOff x="1032163" y="304800"/>
            <a:chExt cx="6454864" cy="1023928"/>
          </a:xfrm>
        </p:grpSpPr>
        <p:sp>
          <p:nvSpPr>
            <p:cNvPr id="12" name="CuadroTexto 11">
              <a:extLst>
                <a:ext uri="{FF2B5EF4-FFF2-40B4-BE49-F238E27FC236}">
                  <a16:creationId xmlns:a16="http://schemas.microsoft.com/office/drawing/2014/main" id="{759AEC90-26DB-4FE4-B6E0-5CFE7E2CE0D7}"/>
                </a:ext>
              </a:extLst>
            </p:cNvPr>
            <p:cNvSpPr txBox="1"/>
            <p:nvPr/>
          </p:nvSpPr>
          <p:spPr>
            <a:xfrm>
              <a:off x="1845883" y="959396"/>
              <a:ext cx="56411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s-SV" b="1" dirty="0">
                  <a:solidFill>
                    <a:schemeClr val="tx2"/>
                  </a:solidFill>
                </a:rPr>
                <a:t>Fundación para el Desarrollo de Centroamérica (FUDECEN)</a:t>
              </a:r>
              <a:endParaRPr lang="en-US" b="1" dirty="0">
                <a:solidFill>
                  <a:schemeClr val="tx2"/>
                </a:solidFill>
              </a:endParaRPr>
            </a:p>
          </p:txBody>
        </p:sp>
        <p:pic>
          <p:nvPicPr>
            <p:cNvPr id="13" name="Imagen 12">
              <a:extLst>
                <a:ext uri="{FF2B5EF4-FFF2-40B4-BE49-F238E27FC236}">
                  <a16:creationId xmlns:a16="http://schemas.microsoft.com/office/drawing/2014/main" id="{47E2571D-7C83-4C65-89C6-5DE7D2B2BE7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2163" y="304800"/>
              <a:ext cx="1023928" cy="1023928"/>
            </a:xfrm>
            <a:prstGeom prst="rect">
              <a:avLst/>
            </a:prstGeom>
          </p:spPr>
        </p:pic>
      </p:grpSp>
      <p:sp>
        <p:nvSpPr>
          <p:cNvPr id="7" name="CuadroTexto 6">
            <a:extLst>
              <a:ext uri="{FF2B5EF4-FFF2-40B4-BE49-F238E27FC236}">
                <a16:creationId xmlns:a16="http://schemas.microsoft.com/office/drawing/2014/main" id="{3D712BE7-96B9-4D82-9883-F5666D0BDB25}"/>
              </a:ext>
            </a:extLst>
          </p:cNvPr>
          <p:cNvSpPr txBox="1"/>
          <p:nvPr/>
        </p:nvSpPr>
        <p:spPr>
          <a:xfrm>
            <a:off x="2905626" y="6420579"/>
            <a:ext cx="31958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s-SV" sz="1200" dirty="0"/>
              <a:t>Fuente: BCR, BID  y cálculos propios de FUDECEN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AFB5B14-4E28-406C-B8A0-EC0C6C2CC1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4369" y="1743075"/>
            <a:ext cx="10772775" cy="599319"/>
          </a:xfrm>
        </p:spPr>
        <p:txBody>
          <a:bodyPr>
            <a:normAutofit fontScale="90000"/>
          </a:bodyPr>
          <a:lstStyle/>
          <a:p>
            <a:r>
              <a:rPr lang="es-SV" sz="2700" dirty="0"/>
              <a:t>Como consecuencia de la pandemia el déficit fiscal se amplifica y la deuda  alcanza un 88% del PIB</a:t>
            </a:r>
          </a:p>
        </p:txBody>
      </p:sp>
      <p:graphicFrame>
        <p:nvGraphicFramePr>
          <p:cNvPr id="16" name="Marcador de contenido 15">
            <a:extLst>
              <a:ext uri="{FF2B5EF4-FFF2-40B4-BE49-F238E27FC236}">
                <a16:creationId xmlns:a16="http://schemas.microsoft.com/office/drawing/2014/main" id="{00000000-0008-0000-0400-000002000000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492984694"/>
              </p:ext>
            </p:extLst>
          </p:nvPr>
        </p:nvGraphicFramePr>
        <p:xfrm>
          <a:off x="6172199" y="2676821"/>
          <a:ext cx="5372101" cy="37104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7" name="Marcador de contenido 16">
            <a:extLst>
              <a:ext uri="{FF2B5EF4-FFF2-40B4-BE49-F238E27FC236}">
                <a16:creationId xmlns:a16="http://schemas.microsoft.com/office/drawing/2014/main" id="{59DEEA1C-DEF9-4BBC-9015-2F6BA93C2422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7971748"/>
              </p:ext>
            </p:extLst>
          </p:nvPr>
        </p:nvGraphicFramePr>
        <p:xfrm>
          <a:off x="838200" y="2476499"/>
          <a:ext cx="4838700" cy="37004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5013462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19">
            <a:extLst>
              <a:ext uri="{FF2B5EF4-FFF2-40B4-BE49-F238E27FC236}">
                <a16:creationId xmlns:a16="http://schemas.microsoft.com/office/drawing/2014/main" id="{197C305C-0E98-44D5-A930-21F23CC52F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Marcador de contenido 3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9" r="6012"/>
          <a:stretch/>
        </p:blipFill>
        <p:spPr>
          <a:xfrm>
            <a:off x="20" y="10"/>
            <a:ext cx="6095980" cy="6857990"/>
          </a:xfrm>
          <a:prstGeom prst="rect">
            <a:avLst/>
          </a:prstGeom>
        </p:spPr>
      </p:pic>
      <p:sp>
        <p:nvSpPr>
          <p:cNvPr id="26" name="Rectangle 21">
            <a:extLst>
              <a:ext uri="{FF2B5EF4-FFF2-40B4-BE49-F238E27FC236}">
                <a16:creationId xmlns:a16="http://schemas.microsoft.com/office/drawing/2014/main" id="{A3473CF9-37EB-43E7-89EF-D2D1C53D1D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03615" y="4638503"/>
            <a:ext cx="8384770" cy="1332634"/>
          </a:xfrm>
          <a:prstGeom prst="rect">
            <a:avLst/>
          </a:prstGeom>
          <a:solidFill>
            <a:schemeClr val="bg1">
              <a:alpha val="95000"/>
            </a:schemeClr>
          </a:solidFill>
          <a:ln w="12700">
            <a:solidFill>
              <a:srgbClr val="EFEFE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03121" y="4727173"/>
            <a:ext cx="7985759" cy="86882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Gracias por su atención…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586B4EF9-43BA-4655-A6FF-1D8E21574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83110" y="5628237"/>
            <a:ext cx="7225780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27" name="Content Placeholder 16">
            <a:extLst>
              <a:ext uri="{FF2B5EF4-FFF2-40B4-BE49-F238E27FC236}">
                <a16:creationId xmlns:a16="http://schemas.microsoft.com/office/drawing/2014/main" id="{4CC04256-1F95-4A17-93FC-CE845FB96E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5738" y="5680637"/>
            <a:ext cx="6960524" cy="59851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 algn="ctr">
              <a:spcAft>
                <a:spcPts val="600"/>
              </a:spcAft>
              <a:buNone/>
            </a:pPr>
            <a:r>
              <a:rPr lang="en-US" sz="2000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www.fudecen.org</a:t>
            </a:r>
          </a:p>
        </p:txBody>
      </p:sp>
    </p:spTree>
    <p:extLst>
      <p:ext uri="{BB962C8B-B14F-4D97-AF65-F5344CB8AC3E}">
        <p14:creationId xmlns:p14="http://schemas.microsoft.com/office/powerpoint/2010/main" val="28323594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EBF06A5-4173-45DE-87B1-0791E098A3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04BD62B-DB63-4CFF-8413-E9ECC8B9666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315" r="6387" b="-2"/>
          <a:stretch/>
        </p:blipFill>
        <p:spPr>
          <a:xfrm>
            <a:off x="6728728" y="1690688"/>
            <a:ext cx="5463273" cy="5167312"/>
          </a:xfrm>
          <a:custGeom>
            <a:avLst/>
            <a:gdLst/>
            <a:ahLst/>
            <a:cxnLst/>
            <a:rect l="l" t="t" r="r" b="b"/>
            <a:pathLst>
              <a:path w="5463273" h="5167312">
                <a:moveTo>
                  <a:pt x="2391664" y="0"/>
                </a:moveTo>
                <a:lnTo>
                  <a:pt x="2729598" y="0"/>
                </a:lnTo>
                <a:lnTo>
                  <a:pt x="3668014" y="0"/>
                </a:lnTo>
                <a:lnTo>
                  <a:pt x="5463273" y="0"/>
                </a:lnTo>
                <a:lnTo>
                  <a:pt x="5463273" y="5167310"/>
                </a:lnTo>
                <a:lnTo>
                  <a:pt x="3668014" y="5167310"/>
                </a:lnTo>
                <a:lnTo>
                  <a:pt x="3668014" y="5167312"/>
                </a:lnTo>
                <a:lnTo>
                  <a:pt x="0" y="5167312"/>
                </a:lnTo>
                <a:lnTo>
                  <a:pt x="2393879" y="952"/>
                </a:lnTo>
                <a:lnTo>
                  <a:pt x="2391664" y="952"/>
                </a:lnTo>
                <a:close/>
              </a:path>
            </a:pathLst>
          </a:custGeom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581DAA37-DAFB-47C9-9EE7-11C030BEC8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690688"/>
            <a:ext cx="8958061" cy="5167312"/>
          </a:xfrm>
          <a:custGeom>
            <a:avLst/>
            <a:gdLst>
              <a:gd name="connsiteX0" fmla="*/ 0 w 8958061"/>
              <a:gd name="connsiteY0" fmla="*/ 0 h 5167312"/>
              <a:gd name="connsiteX1" fmla="*/ 7885684 w 8958061"/>
              <a:gd name="connsiteY1" fmla="*/ 0 h 5167312"/>
              <a:gd name="connsiteX2" fmla="*/ 7884964 w 8958061"/>
              <a:gd name="connsiteY2" fmla="*/ 952 h 5167312"/>
              <a:gd name="connsiteX3" fmla="*/ 8958061 w 8958061"/>
              <a:gd name="connsiteY3" fmla="*/ 952 h 5167312"/>
              <a:gd name="connsiteX4" fmla="*/ 6564182 w 8958061"/>
              <a:gd name="connsiteY4" fmla="*/ 5167312 h 5167312"/>
              <a:gd name="connsiteX5" fmla="*/ 3026607 w 8958061"/>
              <a:gd name="connsiteY5" fmla="*/ 5167312 h 5167312"/>
              <a:gd name="connsiteX6" fmla="*/ 3026607 w 8958061"/>
              <a:gd name="connsiteY6" fmla="*/ 5166360 h 5167312"/>
              <a:gd name="connsiteX7" fmla="*/ 0 w 8958061"/>
              <a:gd name="connsiteY7" fmla="*/ 5166360 h 5167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958061" h="5167312">
                <a:moveTo>
                  <a:pt x="0" y="0"/>
                </a:moveTo>
                <a:lnTo>
                  <a:pt x="7885684" y="0"/>
                </a:lnTo>
                <a:lnTo>
                  <a:pt x="7884964" y="952"/>
                </a:lnTo>
                <a:lnTo>
                  <a:pt x="8958061" y="952"/>
                </a:lnTo>
                <a:lnTo>
                  <a:pt x="6564182" y="5167312"/>
                </a:lnTo>
                <a:lnTo>
                  <a:pt x="3026607" y="5167312"/>
                </a:lnTo>
                <a:lnTo>
                  <a:pt x="3026607" y="5166360"/>
                </a:lnTo>
                <a:lnTo>
                  <a:pt x="0" y="5166360"/>
                </a:lnTo>
                <a:close/>
              </a:path>
            </a:pathLst>
          </a:cu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65D3940-B917-4DD1-97CD-1F3D9F3644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365759"/>
            <a:ext cx="7769352" cy="1325880"/>
          </a:xfrm>
        </p:spPr>
        <p:txBody>
          <a:bodyPr anchor="ctr">
            <a:normAutofit/>
          </a:bodyPr>
          <a:lstStyle/>
          <a:p>
            <a:r>
              <a:rPr lang="es-SV">
                <a:solidFill>
                  <a:schemeClr val="bg1"/>
                </a:solidFill>
              </a:rPr>
              <a:t>Impactos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F4CBD955-7E14-485C-919F-EC1D1B9BC2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5410" y="2"/>
            <a:ext cx="2986590" cy="1511301"/>
          </a:xfrm>
          <a:custGeom>
            <a:avLst/>
            <a:gdLst>
              <a:gd name="connsiteX0" fmla="*/ 697617 w 2986590"/>
              <a:gd name="connsiteY0" fmla="*/ 0 h 1511301"/>
              <a:gd name="connsiteX1" fmla="*/ 1096710 w 2986590"/>
              <a:gd name="connsiteY1" fmla="*/ 0 h 1511301"/>
              <a:gd name="connsiteX2" fmla="*/ 1191330 w 2986590"/>
              <a:gd name="connsiteY2" fmla="*/ 0 h 1511301"/>
              <a:gd name="connsiteX3" fmla="*/ 2986590 w 2986590"/>
              <a:gd name="connsiteY3" fmla="*/ 0 h 1511301"/>
              <a:gd name="connsiteX4" fmla="*/ 2986590 w 2986590"/>
              <a:gd name="connsiteY4" fmla="*/ 1511301 h 1511301"/>
              <a:gd name="connsiteX5" fmla="*/ 1191330 w 2986590"/>
              <a:gd name="connsiteY5" fmla="*/ 1511301 h 1511301"/>
              <a:gd name="connsiteX6" fmla="*/ 399093 w 2986590"/>
              <a:gd name="connsiteY6" fmla="*/ 1511301 h 1511301"/>
              <a:gd name="connsiteX7" fmla="*/ 0 w 2986590"/>
              <a:gd name="connsiteY7" fmla="*/ 1511301 h 1511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86590" h="1511301">
                <a:moveTo>
                  <a:pt x="697617" y="0"/>
                </a:moveTo>
                <a:lnTo>
                  <a:pt x="1096710" y="0"/>
                </a:lnTo>
                <a:lnTo>
                  <a:pt x="1191330" y="0"/>
                </a:lnTo>
                <a:lnTo>
                  <a:pt x="2986590" y="0"/>
                </a:lnTo>
                <a:lnTo>
                  <a:pt x="2986590" y="1511301"/>
                </a:lnTo>
                <a:lnTo>
                  <a:pt x="1191330" y="1511301"/>
                </a:lnTo>
                <a:lnTo>
                  <a:pt x="399093" y="1511301"/>
                </a:lnTo>
                <a:lnTo>
                  <a:pt x="0" y="151130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aphicFrame>
        <p:nvGraphicFramePr>
          <p:cNvPr id="5" name="Marcador de contenido 2">
            <a:extLst>
              <a:ext uri="{FF2B5EF4-FFF2-40B4-BE49-F238E27FC236}">
                <a16:creationId xmlns:a16="http://schemas.microsoft.com/office/drawing/2014/main" id="{79C46BDC-DBCE-4E8E-86CE-ACE13582EAF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96169446"/>
              </p:ext>
            </p:extLst>
          </p:nvPr>
        </p:nvGraphicFramePr>
        <p:xfrm>
          <a:off x="841248" y="2209800"/>
          <a:ext cx="5887479" cy="4010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065457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F60FCA6E-0894-46CD-BD49-5955A51E00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31955" y="5346696"/>
            <a:ext cx="5360045" cy="1511304"/>
          </a:xfrm>
          <a:custGeom>
            <a:avLst/>
            <a:gdLst>
              <a:gd name="connsiteX0" fmla="*/ 4545473 w 5360045"/>
              <a:gd name="connsiteY0" fmla="*/ 0 h 1511304"/>
              <a:gd name="connsiteX1" fmla="*/ 5360045 w 5360045"/>
              <a:gd name="connsiteY1" fmla="*/ 0 h 1511304"/>
              <a:gd name="connsiteX2" fmla="*/ 5360045 w 5360045"/>
              <a:gd name="connsiteY2" fmla="*/ 1046730 h 1511304"/>
              <a:gd name="connsiteX3" fmla="*/ 5360045 w 5360045"/>
              <a:gd name="connsiteY3" fmla="*/ 1508760 h 1511304"/>
              <a:gd name="connsiteX4" fmla="*/ 5360045 w 5360045"/>
              <a:gd name="connsiteY4" fmla="*/ 1511304 h 1511304"/>
              <a:gd name="connsiteX5" fmla="*/ 4545474 w 5360045"/>
              <a:gd name="connsiteY5" fmla="*/ 1511304 h 1511304"/>
              <a:gd name="connsiteX6" fmla="*/ 2525897 w 5360045"/>
              <a:gd name="connsiteY6" fmla="*/ 1511304 h 1511304"/>
              <a:gd name="connsiteX7" fmla="*/ 0 w 5360045"/>
              <a:gd name="connsiteY7" fmla="*/ 1511304 h 1511304"/>
              <a:gd name="connsiteX8" fmla="*/ 697617 w 5360045"/>
              <a:gd name="connsiteY8" fmla="*/ 3 h 1511304"/>
              <a:gd name="connsiteX9" fmla="*/ 4545473 w 5360045"/>
              <a:gd name="connsiteY9" fmla="*/ 3 h 1511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360045" h="1511304">
                <a:moveTo>
                  <a:pt x="4545473" y="0"/>
                </a:moveTo>
                <a:lnTo>
                  <a:pt x="5360045" y="0"/>
                </a:lnTo>
                <a:lnTo>
                  <a:pt x="5360045" y="1046730"/>
                </a:lnTo>
                <a:lnTo>
                  <a:pt x="5360045" y="1508760"/>
                </a:lnTo>
                <a:lnTo>
                  <a:pt x="5360045" y="1511304"/>
                </a:lnTo>
                <a:lnTo>
                  <a:pt x="4545474" y="1511304"/>
                </a:lnTo>
                <a:lnTo>
                  <a:pt x="2525897" y="1511304"/>
                </a:lnTo>
                <a:lnTo>
                  <a:pt x="0" y="1511304"/>
                </a:lnTo>
                <a:lnTo>
                  <a:pt x="697617" y="3"/>
                </a:lnTo>
                <a:lnTo>
                  <a:pt x="4545473" y="3"/>
                </a:lnTo>
                <a:close/>
              </a:path>
            </a:pathLst>
          </a:custGeom>
          <a:solidFill>
            <a:srgbClr val="404040">
              <a:alpha val="8470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E78C6E4B-A1F1-4B6C-97EC-BE997495D6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46694"/>
            <a:ext cx="7346605" cy="1511306"/>
          </a:xfrm>
          <a:custGeom>
            <a:avLst/>
            <a:gdLst>
              <a:gd name="connsiteX0" fmla="*/ 0 w 7346605"/>
              <a:gd name="connsiteY0" fmla="*/ 0 h 1511306"/>
              <a:gd name="connsiteX1" fmla="*/ 239486 w 7346605"/>
              <a:gd name="connsiteY1" fmla="*/ 0 h 1511306"/>
              <a:gd name="connsiteX2" fmla="*/ 1209568 w 7346605"/>
              <a:gd name="connsiteY2" fmla="*/ 0 h 1511306"/>
              <a:gd name="connsiteX3" fmla="*/ 2405743 w 7346605"/>
              <a:gd name="connsiteY3" fmla="*/ 0 h 1511306"/>
              <a:gd name="connsiteX4" fmla="*/ 2405743 w 7346605"/>
              <a:gd name="connsiteY4" fmla="*/ 2544 h 1511306"/>
              <a:gd name="connsiteX5" fmla="*/ 2801131 w 7346605"/>
              <a:gd name="connsiteY5" fmla="*/ 2544 h 1511306"/>
              <a:gd name="connsiteX6" fmla="*/ 2801131 w 7346605"/>
              <a:gd name="connsiteY6" fmla="*/ 0 h 1511306"/>
              <a:gd name="connsiteX7" fmla="*/ 7346605 w 7346605"/>
              <a:gd name="connsiteY7" fmla="*/ 0 h 1511306"/>
              <a:gd name="connsiteX8" fmla="*/ 6648988 w 7346605"/>
              <a:gd name="connsiteY8" fmla="*/ 1511301 h 1511306"/>
              <a:gd name="connsiteX9" fmla="*/ 2801132 w 7346605"/>
              <a:gd name="connsiteY9" fmla="*/ 1511301 h 1511306"/>
              <a:gd name="connsiteX10" fmla="*/ 2801132 w 7346605"/>
              <a:gd name="connsiteY10" fmla="*/ 1511304 h 1511306"/>
              <a:gd name="connsiteX11" fmla="*/ 2405743 w 7346605"/>
              <a:gd name="connsiteY11" fmla="*/ 1511304 h 1511306"/>
              <a:gd name="connsiteX12" fmla="*/ 2405743 w 7346605"/>
              <a:gd name="connsiteY12" fmla="*/ 1511306 h 1511306"/>
              <a:gd name="connsiteX13" fmla="*/ 1333411 w 7346605"/>
              <a:gd name="connsiteY13" fmla="*/ 1511306 h 1511306"/>
              <a:gd name="connsiteX14" fmla="*/ 1219208 w 7346605"/>
              <a:gd name="connsiteY14" fmla="*/ 1511306 h 1511306"/>
              <a:gd name="connsiteX15" fmla="*/ 1209568 w 7346605"/>
              <a:gd name="connsiteY15" fmla="*/ 1511306 h 1511306"/>
              <a:gd name="connsiteX16" fmla="*/ 239486 w 7346605"/>
              <a:gd name="connsiteY16" fmla="*/ 1511306 h 1511306"/>
              <a:gd name="connsiteX17" fmla="*/ 0 w 7346605"/>
              <a:gd name="connsiteY17" fmla="*/ 1511306 h 1511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346605" h="1511306">
                <a:moveTo>
                  <a:pt x="0" y="0"/>
                </a:moveTo>
                <a:lnTo>
                  <a:pt x="239486" y="0"/>
                </a:lnTo>
                <a:lnTo>
                  <a:pt x="1209568" y="0"/>
                </a:lnTo>
                <a:lnTo>
                  <a:pt x="2405743" y="0"/>
                </a:lnTo>
                <a:lnTo>
                  <a:pt x="2405743" y="2544"/>
                </a:lnTo>
                <a:lnTo>
                  <a:pt x="2801131" y="2544"/>
                </a:lnTo>
                <a:lnTo>
                  <a:pt x="2801131" y="0"/>
                </a:lnTo>
                <a:lnTo>
                  <a:pt x="7346605" y="0"/>
                </a:lnTo>
                <a:lnTo>
                  <a:pt x="6648988" y="1511301"/>
                </a:lnTo>
                <a:lnTo>
                  <a:pt x="2801132" y="1511301"/>
                </a:lnTo>
                <a:lnTo>
                  <a:pt x="2801132" y="1511304"/>
                </a:lnTo>
                <a:lnTo>
                  <a:pt x="2405743" y="1511304"/>
                </a:lnTo>
                <a:lnTo>
                  <a:pt x="2405743" y="1511306"/>
                </a:lnTo>
                <a:lnTo>
                  <a:pt x="1333411" y="1511306"/>
                </a:lnTo>
                <a:lnTo>
                  <a:pt x="1219208" y="1511306"/>
                </a:lnTo>
                <a:lnTo>
                  <a:pt x="1209568" y="1511306"/>
                </a:lnTo>
                <a:lnTo>
                  <a:pt x="239486" y="1511306"/>
                </a:lnTo>
                <a:lnTo>
                  <a:pt x="0" y="1511306"/>
                </a:lnTo>
                <a:close/>
              </a:path>
            </a:pathLst>
          </a:custGeom>
          <a:solidFill>
            <a:srgbClr val="D0CE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" name="Título 7">
            <a:extLst>
              <a:ext uri="{FF2B5EF4-FFF2-40B4-BE49-F238E27FC236}">
                <a16:creationId xmlns:a16="http://schemas.microsoft.com/office/drawing/2014/main" id="{E58141A9-2CB2-4387-967A-5FE3879DC5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7" y="5529884"/>
            <a:ext cx="5806440" cy="1096331"/>
          </a:xfrm>
        </p:spPr>
        <p:txBody>
          <a:bodyPr vert="horz" lIns="91440" tIns="45720" rIns="91440" bIns="45720" rtlCol="0">
            <a:normAutofit fontScale="90000"/>
          </a:bodyPr>
          <a:lstStyle/>
          <a:p>
            <a:r>
              <a:rPr lang="en-US" sz="3100" kern="1200" dirty="0">
                <a:solidFill>
                  <a:srgbClr val="303030"/>
                </a:solidFill>
                <a:latin typeface="+mj-lt"/>
                <a:ea typeface="+mj-ea"/>
                <a:cs typeface="+mj-cs"/>
              </a:rPr>
              <a:t>El </a:t>
            </a:r>
            <a:r>
              <a:rPr lang="en-US" sz="3100" kern="1200" dirty="0" err="1">
                <a:solidFill>
                  <a:srgbClr val="303030"/>
                </a:solidFill>
                <a:latin typeface="+mj-lt"/>
                <a:ea typeface="+mj-ea"/>
                <a:cs typeface="+mj-cs"/>
              </a:rPr>
              <a:t>brote</a:t>
            </a:r>
            <a:r>
              <a:rPr lang="en-US" sz="3100" kern="1200" dirty="0">
                <a:solidFill>
                  <a:srgbClr val="303030"/>
                </a:solidFill>
                <a:latin typeface="+mj-lt"/>
                <a:ea typeface="+mj-ea"/>
                <a:cs typeface="+mj-cs"/>
              </a:rPr>
              <a:t> de </a:t>
            </a:r>
            <a:r>
              <a:rPr lang="en-US" sz="3100" dirty="0">
                <a:solidFill>
                  <a:srgbClr val="303030"/>
                </a:solidFill>
              </a:rPr>
              <a:t>COVID-19 no </a:t>
            </a:r>
            <a:r>
              <a:rPr lang="en-US" sz="3100" dirty="0" err="1">
                <a:solidFill>
                  <a:srgbClr val="303030"/>
                </a:solidFill>
              </a:rPr>
              <a:t>está</a:t>
            </a:r>
            <a:r>
              <a:rPr lang="en-US" sz="3100" dirty="0">
                <a:solidFill>
                  <a:srgbClr val="303030"/>
                </a:solidFill>
              </a:rPr>
              <a:t> </a:t>
            </a:r>
            <a:r>
              <a:rPr lang="en-US" sz="3100" dirty="0" err="1">
                <a:solidFill>
                  <a:srgbClr val="303030"/>
                </a:solidFill>
              </a:rPr>
              <a:t>entrando</a:t>
            </a:r>
            <a:r>
              <a:rPr lang="en-US" sz="3100" dirty="0">
                <a:solidFill>
                  <a:srgbClr val="303030"/>
                </a:solidFill>
              </a:rPr>
              <a:t> </a:t>
            </a:r>
            <a:r>
              <a:rPr lang="en-US" sz="3100" dirty="0" err="1">
                <a:solidFill>
                  <a:srgbClr val="303030"/>
                </a:solidFill>
              </a:rPr>
              <a:t>en</a:t>
            </a:r>
            <a:r>
              <a:rPr lang="en-US" sz="3100" dirty="0">
                <a:solidFill>
                  <a:srgbClr val="303030"/>
                </a:solidFill>
              </a:rPr>
              <a:t> </a:t>
            </a:r>
            <a:r>
              <a:rPr lang="en-US" sz="3100" dirty="0" err="1">
                <a:solidFill>
                  <a:srgbClr val="303030"/>
                </a:solidFill>
              </a:rPr>
              <a:t>remisión</a:t>
            </a:r>
            <a:r>
              <a:rPr lang="en-US" sz="3100" dirty="0">
                <a:solidFill>
                  <a:srgbClr val="303030"/>
                </a:solidFill>
              </a:rPr>
              <a:t>  dado que el </a:t>
            </a:r>
            <a:r>
              <a:rPr lang="en-US" sz="3100" dirty="0" err="1">
                <a:solidFill>
                  <a:srgbClr val="303030"/>
                </a:solidFill>
              </a:rPr>
              <a:t>numero</a:t>
            </a:r>
            <a:r>
              <a:rPr lang="en-US" sz="3100" dirty="0">
                <a:solidFill>
                  <a:srgbClr val="303030"/>
                </a:solidFill>
              </a:rPr>
              <a:t> </a:t>
            </a:r>
            <a:r>
              <a:rPr lang="en-US" sz="3100" dirty="0" err="1">
                <a:solidFill>
                  <a:srgbClr val="303030"/>
                </a:solidFill>
              </a:rPr>
              <a:t>reproductivo</a:t>
            </a:r>
            <a:r>
              <a:rPr lang="en-US" sz="3100" dirty="0">
                <a:solidFill>
                  <a:srgbClr val="303030"/>
                </a:solidFill>
              </a:rPr>
              <a:t> </a:t>
            </a:r>
            <a:r>
              <a:rPr lang="en-US" sz="3100" dirty="0" err="1">
                <a:solidFill>
                  <a:srgbClr val="303030"/>
                </a:solidFill>
              </a:rPr>
              <a:t>básico</a:t>
            </a:r>
            <a:r>
              <a:rPr lang="en-US" sz="3100" dirty="0">
                <a:solidFill>
                  <a:srgbClr val="303030"/>
                </a:solidFill>
              </a:rPr>
              <a:t> </a:t>
            </a:r>
            <a:r>
              <a:rPr lang="en-US" sz="3100" dirty="0" err="1">
                <a:solidFill>
                  <a:srgbClr val="303030"/>
                </a:solidFill>
              </a:rPr>
              <a:t>alcanza</a:t>
            </a:r>
            <a:r>
              <a:rPr lang="en-US" sz="3100" dirty="0">
                <a:solidFill>
                  <a:srgbClr val="303030"/>
                </a:solidFill>
              </a:rPr>
              <a:t> 1.4.</a:t>
            </a:r>
            <a:endParaRPr lang="en-US" sz="3100" kern="1200" dirty="0">
              <a:solidFill>
                <a:srgbClr val="30303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BD1E95F-D61C-4F3C-BA28-722621357B28}"/>
              </a:ext>
            </a:extLst>
          </p:cNvPr>
          <p:cNvSpPr txBox="1"/>
          <p:nvPr/>
        </p:nvSpPr>
        <p:spPr>
          <a:xfrm>
            <a:off x="668037" y="4707913"/>
            <a:ext cx="42897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s-SV" sz="1200" dirty="0"/>
              <a:t>Fuente:  Elaboración propia por FUDECEN y NMD LATINOAMÉRICA</a:t>
            </a:r>
          </a:p>
        </p:txBody>
      </p:sp>
      <p:graphicFrame>
        <p:nvGraphicFramePr>
          <p:cNvPr id="17" name="Marcador de contenido 13">
            <a:extLst>
              <a:ext uri="{FF2B5EF4-FFF2-40B4-BE49-F238E27FC236}">
                <a16:creationId xmlns:a16="http://schemas.microsoft.com/office/drawing/2014/main" id="{24CBEC9C-7E68-45DA-A0A9-D9B846BC088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70250647"/>
              </p:ext>
            </p:extLst>
          </p:nvPr>
        </p:nvGraphicFramePr>
        <p:xfrm>
          <a:off x="885825" y="2147641"/>
          <a:ext cx="9906001" cy="2244028"/>
        </p:xfrm>
        <a:graphic>
          <a:graphicData uri="http://schemas.openxmlformats.org/drawingml/2006/table">
            <a:tbl>
              <a:tblPr firstRow="1" bandRow="1">
                <a:noFill/>
                <a:tableStyleId>{5C22544A-7EE6-4342-B048-85BDC9FD1C3A}</a:tableStyleId>
              </a:tblPr>
              <a:tblGrid>
                <a:gridCol w="1697136">
                  <a:extLst>
                    <a:ext uri="{9D8B030D-6E8A-4147-A177-3AD203B41FA5}">
                      <a16:colId xmlns:a16="http://schemas.microsoft.com/office/drawing/2014/main" val="4021513069"/>
                    </a:ext>
                  </a:extLst>
                </a:gridCol>
                <a:gridCol w="1641773">
                  <a:extLst>
                    <a:ext uri="{9D8B030D-6E8A-4147-A177-3AD203B41FA5}">
                      <a16:colId xmlns:a16="http://schemas.microsoft.com/office/drawing/2014/main" val="3836277449"/>
                    </a:ext>
                  </a:extLst>
                </a:gridCol>
                <a:gridCol w="1641773">
                  <a:extLst>
                    <a:ext uri="{9D8B030D-6E8A-4147-A177-3AD203B41FA5}">
                      <a16:colId xmlns:a16="http://schemas.microsoft.com/office/drawing/2014/main" val="1202105589"/>
                    </a:ext>
                  </a:extLst>
                </a:gridCol>
                <a:gridCol w="1641773">
                  <a:extLst>
                    <a:ext uri="{9D8B030D-6E8A-4147-A177-3AD203B41FA5}">
                      <a16:colId xmlns:a16="http://schemas.microsoft.com/office/drawing/2014/main" val="1131767399"/>
                    </a:ext>
                  </a:extLst>
                </a:gridCol>
                <a:gridCol w="1641773">
                  <a:extLst>
                    <a:ext uri="{9D8B030D-6E8A-4147-A177-3AD203B41FA5}">
                      <a16:colId xmlns:a16="http://schemas.microsoft.com/office/drawing/2014/main" val="3174335006"/>
                    </a:ext>
                  </a:extLst>
                </a:gridCol>
                <a:gridCol w="1641773">
                  <a:extLst>
                    <a:ext uri="{9D8B030D-6E8A-4147-A177-3AD203B41FA5}">
                      <a16:colId xmlns:a16="http://schemas.microsoft.com/office/drawing/2014/main" val="3100848249"/>
                    </a:ext>
                  </a:extLst>
                </a:gridCol>
              </a:tblGrid>
              <a:tr h="496658">
                <a:tc>
                  <a:txBody>
                    <a:bodyPr/>
                    <a:lstStyle/>
                    <a:p>
                      <a:pPr algn="l" fontAlgn="b"/>
                      <a:endParaRPr lang="es-SV" sz="28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7255" marR="102941" marT="68628" marB="68628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2800" b="1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2/6/2020</a:t>
                      </a:r>
                      <a:endParaRPr lang="es-SV" sz="2800" b="1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7255" marR="102941" marT="68628" marB="68628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2800" b="1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3/6/2020</a:t>
                      </a:r>
                      <a:endParaRPr lang="es-SV" sz="2800" b="1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7255" marR="102941" marT="68628" marB="68628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2800" b="1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4/6/2020</a:t>
                      </a:r>
                      <a:endParaRPr lang="es-SV" sz="2800" b="1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7255" marR="102941" marT="68628" marB="68628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2800" b="1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5/6/2020</a:t>
                      </a:r>
                      <a:endParaRPr lang="es-SV" sz="2800" b="1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7255" marR="102941" marT="68628" marB="68628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2800" b="1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6/6/2020</a:t>
                      </a:r>
                      <a:endParaRPr lang="es-SV" sz="2800" b="1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7255" marR="102941" marT="68628" marB="68628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92514060"/>
                  </a:ext>
                </a:extLst>
              </a:tr>
              <a:tr h="420013">
                <a:tc>
                  <a:txBody>
                    <a:bodyPr/>
                    <a:lstStyle/>
                    <a:p>
                      <a:pPr algn="l" fontAlgn="b"/>
                      <a:r>
                        <a:rPr lang="es-SV" sz="16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Activos</a:t>
                      </a:r>
                      <a:endParaRPr lang="es-SV" sz="16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7255" marR="102941" marT="68628" marB="68628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1,491</a:t>
                      </a:r>
                      <a:endParaRPr lang="es-SV" sz="16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7255" marR="102941" marT="68628" marB="68628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1,516</a:t>
                      </a:r>
                      <a:endParaRPr lang="es-SV" sz="16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7255" marR="102941" marT="68628" marB="68628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1,542</a:t>
                      </a:r>
                      <a:endParaRPr lang="es-SV" sz="16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7255" marR="102941" marT="68628" marB="68628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1,567</a:t>
                      </a:r>
                      <a:endParaRPr lang="es-SV" sz="16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7255" marR="102941" marT="68628" marB="68628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1,593</a:t>
                      </a:r>
                      <a:endParaRPr lang="es-SV" sz="16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7255" marR="102941" marT="68628" marB="68628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99404655"/>
                  </a:ext>
                </a:extLst>
              </a:tr>
              <a:tr h="420013">
                <a:tc>
                  <a:txBody>
                    <a:bodyPr/>
                    <a:lstStyle/>
                    <a:p>
                      <a:pPr algn="l" fontAlgn="b"/>
                      <a:r>
                        <a:rPr lang="es-SV" sz="16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Recuperados</a:t>
                      </a:r>
                      <a:endParaRPr lang="es-SV" sz="16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7255" marR="102941" marT="68628" marB="68628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1,161</a:t>
                      </a:r>
                      <a:endParaRPr lang="es-SV" sz="16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7255" marR="102941" marT="68628" marB="68628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1,195</a:t>
                      </a:r>
                      <a:endParaRPr lang="es-SV" sz="16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7255" marR="102941" marT="68628" marB="68628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1,226</a:t>
                      </a:r>
                      <a:endParaRPr lang="es-SV" sz="16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7255" marR="102941" marT="68628" marB="68628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1,255</a:t>
                      </a:r>
                      <a:endParaRPr lang="es-SV" sz="16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7255" marR="102941" marT="68628" marB="68628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1,280</a:t>
                      </a:r>
                      <a:endParaRPr lang="es-SV" sz="16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7255" marR="102941" marT="68628" marB="68628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60368532"/>
                  </a:ext>
                </a:extLst>
              </a:tr>
              <a:tr h="420013">
                <a:tc>
                  <a:txBody>
                    <a:bodyPr/>
                    <a:lstStyle/>
                    <a:p>
                      <a:pPr algn="l" fontAlgn="b"/>
                      <a:r>
                        <a:rPr lang="es-SV" sz="16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Muertes</a:t>
                      </a:r>
                      <a:endParaRPr lang="es-SV" sz="16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7255" marR="102941" marT="68628" marB="68628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51</a:t>
                      </a:r>
                      <a:endParaRPr lang="es-SV" sz="16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7255" marR="102941" marT="68628" marB="68628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53</a:t>
                      </a:r>
                      <a:endParaRPr lang="es-SV" sz="16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7255" marR="102941" marT="68628" marB="68628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55</a:t>
                      </a:r>
                      <a:endParaRPr lang="es-SV" sz="16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7255" marR="102941" marT="68628" marB="68628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57</a:t>
                      </a:r>
                      <a:endParaRPr lang="es-SV" sz="16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7255" marR="102941" marT="68628" marB="68628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59</a:t>
                      </a:r>
                      <a:endParaRPr lang="es-SV" sz="16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7255" marR="102941" marT="68628" marB="68628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5203756"/>
                  </a:ext>
                </a:extLst>
              </a:tr>
              <a:tr h="420013">
                <a:tc>
                  <a:txBody>
                    <a:bodyPr/>
                    <a:lstStyle/>
                    <a:p>
                      <a:pPr algn="l" fontAlgn="b"/>
                      <a:r>
                        <a:rPr lang="es-SV" sz="16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Confirmados</a:t>
                      </a:r>
                      <a:endParaRPr lang="es-SV" sz="16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7255" marR="102941" marT="68628" marB="68628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2702</a:t>
                      </a:r>
                      <a:endParaRPr lang="es-SV" sz="16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7255" marR="102941" marT="68628" marB="68628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2764</a:t>
                      </a:r>
                      <a:endParaRPr lang="es-SV" sz="16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7255" marR="102941" marT="68628" marB="68628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2823</a:t>
                      </a:r>
                      <a:endParaRPr lang="es-SV" sz="16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7255" marR="102941" marT="68628" marB="68628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2879</a:t>
                      </a:r>
                      <a:endParaRPr lang="es-SV" sz="16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7255" marR="102941" marT="68628" marB="68628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SV" sz="16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2932</a:t>
                      </a:r>
                      <a:endParaRPr lang="es-SV" sz="16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7255" marR="102941" marT="68628" marB="68628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31520667"/>
                  </a:ext>
                </a:extLst>
              </a:tr>
            </a:tbl>
          </a:graphicData>
        </a:graphic>
      </p:graphicFrame>
      <p:grpSp>
        <p:nvGrpSpPr>
          <p:cNvPr id="9" name="Grupo 8">
            <a:extLst>
              <a:ext uri="{FF2B5EF4-FFF2-40B4-BE49-F238E27FC236}">
                <a16:creationId xmlns:a16="http://schemas.microsoft.com/office/drawing/2014/main" id="{3E61388A-7DBB-40C4-B0A0-95495013CA30}"/>
              </a:ext>
            </a:extLst>
          </p:cNvPr>
          <p:cNvGrpSpPr/>
          <p:nvPr/>
        </p:nvGrpSpPr>
        <p:grpSpPr>
          <a:xfrm>
            <a:off x="372405" y="384719"/>
            <a:ext cx="6454864" cy="1300927"/>
            <a:chOff x="1032163" y="304800"/>
            <a:chExt cx="6454864" cy="1300927"/>
          </a:xfrm>
        </p:grpSpPr>
        <p:sp>
          <p:nvSpPr>
            <p:cNvPr id="10" name="CuadroTexto 9">
              <a:extLst>
                <a:ext uri="{FF2B5EF4-FFF2-40B4-BE49-F238E27FC236}">
                  <a16:creationId xmlns:a16="http://schemas.microsoft.com/office/drawing/2014/main" id="{D6C78D3F-D02A-48E2-AC99-328361B6A277}"/>
                </a:ext>
              </a:extLst>
            </p:cNvPr>
            <p:cNvSpPr txBox="1"/>
            <p:nvPr/>
          </p:nvSpPr>
          <p:spPr>
            <a:xfrm>
              <a:off x="1845883" y="959396"/>
              <a:ext cx="56411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SV" b="1" dirty="0">
                  <a:solidFill>
                    <a:schemeClr val="tx2"/>
                  </a:solidFill>
                </a:rPr>
                <a:t>Fundación para el Desarrollo de Centroamérica (FUDECEN)</a:t>
              </a:r>
              <a:endParaRPr lang="en-US" b="1" dirty="0">
                <a:solidFill>
                  <a:schemeClr val="tx2"/>
                </a:solidFill>
              </a:endParaRPr>
            </a:p>
          </p:txBody>
        </p:sp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3B88BF79-825D-4948-BB22-B1D364F3FC4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2163" y="304800"/>
              <a:ext cx="1023928" cy="1023928"/>
            </a:xfrm>
            <a:prstGeom prst="rect">
              <a:avLst/>
            </a:prstGeom>
          </p:spPr>
        </p:pic>
      </p:grpSp>
      <p:sp>
        <p:nvSpPr>
          <p:cNvPr id="2" name="CuadroTexto 1">
            <a:extLst>
              <a:ext uri="{FF2B5EF4-FFF2-40B4-BE49-F238E27FC236}">
                <a16:creationId xmlns:a16="http://schemas.microsoft.com/office/drawing/2014/main" id="{A14EE6FC-9A9D-4F89-87CC-B422F62AEC57}"/>
              </a:ext>
            </a:extLst>
          </p:cNvPr>
          <p:cNvSpPr txBox="1"/>
          <p:nvPr/>
        </p:nvSpPr>
        <p:spPr>
          <a:xfrm>
            <a:off x="1571348" y="1873188"/>
            <a:ext cx="60428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SV" dirty="0"/>
              <a:t>Pronósticos del número de casos diagnosticados por COVID-19</a:t>
            </a:r>
          </a:p>
        </p:txBody>
      </p:sp>
    </p:spTree>
    <p:extLst>
      <p:ext uri="{BB962C8B-B14F-4D97-AF65-F5344CB8AC3E}">
        <p14:creationId xmlns:p14="http://schemas.microsoft.com/office/powerpoint/2010/main" val="17785447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EAA8ABB-E28C-4BD6-B2CD-376882E921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AF6A671-C637-4547-85F4-51B6D18813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29184" y="1"/>
            <a:ext cx="2446384" cy="5777808"/>
            <a:chOff x="329184" y="1"/>
            <a:chExt cx="524256" cy="5777808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C575CF26-3D3C-4C5A-A2B7-00432016EF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329184" y="5777809"/>
              <a:ext cx="521208" cy="0"/>
            </a:xfrm>
            <a:prstGeom prst="line">
              <a:avLst/>
            </a:prstGeom>
            <a:ln w="152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9413ED5-9ED4-4772-BCE4-2BCAE6B12E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184" y="1"/>
              <a:ext cx="524256" cy="55321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8623" y="679731"/>
            <a:ext cx="7682293" cy="56628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Marcador de contenido 5" descr="Captura de pantalla de un celular&#10;&#10;Descripción generada automáticamente">
            <a:extLst>
              <a:ext uri="{FF2B5EF4-FFF2-40B4-BE49-F238E27FC236}">
                <a16:creationId xmlns:a16="http://schemas.microsoft.com/office/drawing/2014/main" id="{28A784EB-A76F-43AA-8F8A-B4EAF7454FA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t="24675" r="2" b="2220"/>
          <a:stretch/>
        </p:blipFill>
        <p:spPr>
          <a:xfrm>
            <a:off x="996363" y="972235"/>
            <a:ext cx="3383280" cy="5047735"/>
          </a:xfrm>
          <a:prstGeom prst="rect">
            <a:avLst/>
          </a:prstGeom>
        </p:spPr>
      </p:pic>
      <p:pic>
        <p:nvPicPr>
          <p:cNvPr id="8" name="Marcador de contenido 7" descr="Captura de pantalla de un celular&#10;&#10;Descripción generada automáticamente">
            <a:extLst>
              <a:ext uri="{FF2B5EF4-FFF2-40B4-BE49-F238E27FC236}">
                <a16:creationId xmlns:a16="http://schemas.microsoft.com/office/drawing/2014/main" id="{7136049E-0ECD-45DE-88CC-B40DC8EFDFC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r="2" b="26895"/>
          <a:stretch/>
        </p:blipFill>
        <p:spPr>
          <a:xfrm>
            <a:off x="4683639" y="972235"/>
            <a:ext cx="3383280" cy="5047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4923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0C6376-8058-4817-983B-5E8B2ED3E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73223"/>
            <a:ext cx="10515600" cy="614363"/>
          </a:xfrm>
        </p:spPr>
        <p:txBody>
          <a:bodyPr>
            <a:normAutofit fontScale="90000"/>
          </a:bodyPr>
          <a:lstStyle/>
          <a:p>
            <a:r>
              <a:rPr lang="es-SV" sz="2800" dirty="0"/>
              <a:t>El Salvador camina a un recesión económica, el IVAE cayó -5% en marzo respecto a febrero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73D1838F-91D0-492F-8B79-439DF66CDAE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17503977"/>
              </p:ext>
            </p:extLst>
          </p:nvPr>
        </p:nvGraphicFramePr>
        <p:xfrm>
          <a:off x="838200" y="2476499"/>
          <a:ext cx="10096500" cy="37004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id="{226E6385-74E9-4639-83A2-77431F7CBF22}"/>
              </a:ext>
            </a:extLst>
          </p:cNvPr>
          <p:cNvSpPr txBox="1"/>
          <p:nvPr/>
        </p:nvSpPr>
        <p:spPr>
          <a:xfrm>
            <a:off x="838200" y="6365875"/>
            <a:ext cx="28768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s-SV" sz="1200" dirty="0"/>
              <a:t>Fuente: BCR y cálculos propios de FUDECEN</a:t>
            </a:r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868E764F-C5E7-482A-AD15-78453DA11C25}"/>
              </a:ext>
            </a:extLst>
          </p:cNvPr>
          <p:cNvGrpSpPr/>
          <p:nvPr/>
        </p:nvGrpSpPr>
        <p:grpSpPr>
          <a:xfrm>
            <a:off x="372405" y="384719"/>
            <a:ext cx="6454864" cy="1300927"/>
            <a:chOff x="1032163" y="304800"/>
            <a:chExt cx="6454864" cy="1300927"/>
          </a:xfrm>
        </p:grpSpPr>
        <p:sp>
          <p:nvSpPr>
            <p:cNvPr id="7" name="CuadroTexto 6">
              <a:extLst>
                <a:ext uri="{FF2B5EF4-FFF2-40B4-BE49-F238E27FC236}">
                  <a16:creationId xmlns:a16="http://schemas.microsoft.com/office/drawing/2014/main" id="{5C3E6291-8E52-47BA-BD1C-22BA56491510}"/>
                </a:ext>
              </a:extLst>
            </p:cNvPr>
            <p:cNvSpPr txBox="1"/>
            <p:nvPr/>
          </p:nvSpPr>
          <p:spPr>
            <a:xfrm>
              <a:off x="1845883" y="959396"/>
              <a:ext cx="56411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SV" b="1" dirty="0">
                  <a:solidFill>
                    <a:schemeClr val="tx2"/>
                  </a:solidFill>
                </a:rPr>
                <a:t>Fundación para el Desarrollo de Centroamérica (FUDECEN)</a:t>
              </a:r>
              <a:endParaRPr lang="en-US" b="1" dirty="0">
                <a:solidFill>
                  <a:schemeClr val="tx2"/>
                </a:solidFill>
              </a:endParaRPr>
            </a:p>
          </p:txBody>
        </p:sp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3501B61D-448A-44E5-A750-7A094556498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2163" y="304800"/>
              <a:ext cx="1023928" cy="10239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26603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93B022-9359-4C53-8926-D0D1F2C665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57300"/>
            <a:ext cx="10729404" cy="568325"/>
          </a:xfrm>
        </p:spPr>
        <p:txBody>
          <a:bodyPr>
            <a:normAutofit/>
          </a:bodyPr>
          <a:lstStyle/>
          <a:p>
            <a:r>
              <a:rPr lang="es-SV" sz="2800" dirty="0"/>
              <a:t>Explicado por la caída de la industria en -11% y la construcción en -7%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940E0F1C-DD89-4CE2-99A0-84A71B8FEBAB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209770736"/>
              </p:ext>
            </p:extLst>
          </p:nvPr>
        </p:nvGraphicFramePr>
        <p:xfrm>
          <a:off x="838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id="{900EFD92-546B-4E0B-9368-A75199DF2AF3}"/>
              </a:ext>
            </a:extLst>
          </p:cNvPr>
          <p:cNvSpPr txBox="1"/>
          <p:nvPr/>
        </p:nvSpPr>
        <p:spPr>
          <a:xfrm>
            <a:off x="838200" y="6365875"/>
            <a:ext cx="28768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s-SV" sz="1200" dirty="0"/>
              <a:t>Fuente: BCR y cálculos propios de FUDECEN</a:t>
            </a:r>
          </a:p>
        </p:txBody>
      </p:sp>
      <p:graphicFrame>
        <p:nvGraphicFramePr>
          <p:cNvPr id="6" name="Marcador de contenido 3">
            <a:extLst>
              <a:ext uri="{FF2B5EF4-FFF2-40B4-BE49-F238E27FC236}">
                <a16:creationId xmlns:a16="http://schemas.microsoft.com/office/drawing/2014/main" id="{FA7CC022-A537-44B5-806E-1E82D3B717E6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362539079"/>
              </p:ext>
            </p:extLst>
          </p:nvPr>
        </p:nvGraphicFramePr>
        <p:xfrm>
          <a:off x="6172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7" name="Grupo 6">
            <a:extLst>
              <a:ext uri="{FF2B5EF4-FFF2-40B4-BE49-F238E27FC236}">
                <a16:creationId xmlns:a16="http://schemas.microsoft.com/office/drawing/2014/main" id="{6EAB7BD0-92B8-4540-A023-913F4FF4377D}"/>
              </a:ext>
            </a:extLst>
          </p:cNvPr>
          <p:cNvGrpSpPr/>
          <p:nvPr/>
        </p:nvGrpSpPr>
        <p:grpSpPr>
          <a:xfrm>
            <a:off x="201568" y="-31309"/>
            <a:ext cx="6454864" cy="1300927"/>
            <a:chOff x="1032163" y="304800"/>
            <a:chExt cx="6454864" cy="1300927"/>
          </a:xfrm>
        </p:grpSpPr>
        <p:sp>
          <p:nvSpPr>
            <p:cNvPr id="8" name="CuadroTexto 7">
              <a:extLst>
                <a:ext uri="{FF2B5EF4-FFF2-40B4-BE49-F238E27FC236}">
                  <a16:creationId xmlns:a16="http://schemas.microsoft.com/office/drawing/2014/main" id="{0ABF3C22-33DB-48B2-99CF-E818DDA0E343}"/>
                </a:ext>
              </a:extLst>
            </p:cNvPr>
            <p:cNvSpPr txBox="1"/>
            <p:nvPr/>
          </p:nvSpPr>
          <p:spPr>
            <a:xfrm>
              <a:off x="1845883" y="959396"/>
              <a:ext cx="56411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SV" b="1" dirty="0">
                  <a:solidFill>
                    <a:schemeClr val="tx2"/>
                  </a:solidFill>
                </a:rPr>
                <a:t>Fundación para el Desarrollo de Centroamérica (FUDECEN)</a:t>
              </a:r>
              <a:endParaRPr lang="en-US" b="1" dirty="0">
                <a:solidFill>
                  <a:schemeClr val="tx2"/>
                </a:solidFill>
              </a:endParaRPr>
            </a:p>
          </p:txBody>
        </p:sp>
        <p:pic>
          <p:nvPicPr>
            <p:cNvPr id="9" name="Imagen 8">
              <a:extLst>
                <a:ext uri="{FF2B5EF4-FFF2-40B4-BE49-F238E27FC236}">
                  <a16:creationId xmlns:a16="http://schemas.microsoft.com/office/drawing/2014/main" id="{8C296887-BF30-4DAC-94B8-98495D24ECE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2163" y="304800"/>
              <a:ext cx="1023928" cy="10239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051338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7B6351-4393-4BAF-9DCE-F1F65020A2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85850"/>
            <a:ext cx="10515600" cy="604838"/>
          </a:xfrm>
        </p:spPr>
        <p:txBody>
          <a:bodyPr>
            <a:normAutofit/>
          </a:bodyPr>
          <a:lstStyle/>
          <a:p>
            <a:r>
              <a:rPr lang="es-SV" sz="3600" dirty="0"/>
              <a:t>El derrumbe del comercio en -11% y financiero en -3%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E5284ED0-D9F8-48A3-A170-7AF7582CA5EE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931107456"/>
              </p:ext>
            </p:extLst>
          </p:nvPr>
        </p:nvGraphicFramePr>
        <p:xfrm>
          <a:off x="838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Marcador de contenido 3">
            <a:extLst>
              <a:ext uri="{FF2B5EF4-FFF2-40B4-BE49-F238E27FC236}">
                <a16:creationId xmlns:a16="http://schemas.microsoft.com/office/drawing/2014/main" id="{AC3F532B-1145-41E8-A5F7-B8136052889B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78186385"/>
              </p:ext>
            </p:extLst>
          </p:nvPr>
        </p:nvGraphicFramePr>
        <p:xfrm>
          <a:off x="6172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97E803C1-E90F-42D1-AC01-FC7F35183C65}"/>
              </a:ext>
            </a:extLst>
          </p:cNvPr>
          <p:cNvSpPr txBox="1"/>
          <p:nvPr/>
        </p:nvSpPr>
        <p:spPr>
          <a:xfrm>
            <a:off x="838200" y="6365875"/>
            <a:ext cx="28768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s-SV" sz="1200" dirty="0"/>
              <a:t>Fuente: BCR y cálculos propios de FUDECEN</a:t>
            </a: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D15FEDA9-7623-4CFE-BEDA-2F9AC1F4658B}"/>
              </a:ext>
            </a:extLst>
          </p:cNvPr>
          <p:cNvGrpSpPr/>
          <p:nvPr/>
        </p:nvGrpSpPr>
        <p:grpSpPr>
          <a:xfrm>
            <a:off x="201568" y="0"/>
            <a:ext cx="6454864" cy="1300927"/>
            <a:chOff x="1032163" y="304800"/>
            <a:chExt cx="6454864" cy="1300927"/>
          </a:xfrm>
        </p:grpSpPr>
        <p:sp>
          <p:nvSpPr>
            <p:cNvPr id="8" name="CuadroTexto 7">
              <a:extLst>
                <a:ext uri="{FF2B5EF4-FFF2-40B4-BE49-F238E27FC236}">
                  <a16:creationId xmlns:a16="http://schemas.microsoft.com/office/drawing/2014/main" id="{F90BD598-E3B6-4F6A-81C6-226DA904F720}"/>
                </a:ext>
              </a:extLst>
            </p:cNvPr>
            <p:cNvSpPr txBox="1"/>
            <p:nvPr/>
          </p:nvSpPr>
          <p:spPr>
            <a:xfrm>
              <a:off x="1845883" y="959396"/>
              <a:ext cx="56411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SV" b="1" dirty="0">
                  <a:solidFill>
                    <a:schemeClr val="tx2"/>
                  </a:solidFill>
                </a:rPr>
                <a:t>Fundación para el Desarrollo de Centroamérica (FUDECEN)</a:t>
              </a:r>
              <a:endParaRPr lang="en-US" b="1" dirty="0">
                <a:solidFill>
                  <a:schemeClr val="tx2"/>
                </a:solidFill>
              </a:endParaRPr>
            </a:p>
          </p:txBody>
        </p:sp>
        <p:pic>
          <p:nvPicPr>
            <p:cNvPr id="9" name="Imagen 8">
              <a:extLst>
                <a:ext uri="{FF2B5EF4-FFF2-40B4-BE49-F238E27FC236}">
                  <a16:creationId xmlns:a16="http://schemas.microsoft.com/office/drawing/2014/main" id="{01841EC9-8297-4A6A-9022-2830935D7CB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2163" y="304800"/>
              <a:ext cx="1023928" cy="10239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426985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85E2C42-3902-4184-AC7A-82DCC5046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699" y="1047750"/>
            <a:ext cx="10893271" cy="777875"/>
          </a:xfrm>
        </p:spPr>
        <p:txBody>
          <a:bodyPr>
            <a:noAutofit/>
          </a:bodyPr>
          <a:lstStyle/>
          <a:p>
            <a:r>
              <a:rPr lang="es-SV" sz="2800" dirty="0"/>
              <a:t>Los sectores agropecuario e información se mantuvieron estacionarios en marzo respecto al mes anterior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5780742D-42EB-45A3-9FDE-E2D240FD4FE7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732613093"/>
              </p:ext>
            </p:extLst>
          </p:nvPr>
        </p:nvGraphicFramePr>
        <p:xfrm>
          <a:off x="800100" y="1778062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Marcador de contenido 3">
            <a:extLst>
              <a:ext uri="{FF2B5EF4-FFF2-40B4-BE49-F238E27FC236}">
                <a16:creationId xmlns:a16="http://schemas.microsoft.com/office/drawing/2014/main" id="{2D6840FA-07C3-4F1A-A651-7DCB38B69A97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498393173"/>
              </p:ext>
            </p:extLst>
          </p:nvPr>
        </p:nvGraphicFramePr>
        <p:xfrm>
          <a:off x="6172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8148A2FC-68B0-48C4-BE38-43C8701F5B66}"/>
              </a:ext>
            </a:extLst>
          </p:cNvPr>
          <p:cNvSpPr txBox="1"/>
          <p:nvPr/>
        </p:nvSpPr>
        <p:spPr>
          <a:xfrm>
            <a:off x="838200" y="6365875"/>
            <a:ext cx="28768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s-SV" sz="1200" dirty="0"/>
              <a:t>Fuente: BCR y cálculos propios de FUDECEN</a:t>
            </a: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407D2746-6BDB-4652-AD89-AA6824297824}"/>
              </a:ext>
            </a:extLst>
          </p:cNvPr>
          <p:cNvGrpSpPr/>
          <p:nvPr/>
        </p:nvGrpSpPr>
        <p:grpSpPr>
          <a:xfrm>
            <a:off x="0" y="-54308"/>
            <a:ext cx="6454864" cy="1300927"/>
            <a:chOff x="1032163" y="304800"/>
            <a:chExt cx="6454864" cy="1300927"/>
          </a:xfrm>
        </p:grpSpPr>
        <p:sp>
          <p:nvSpPr>
            <p:cNvPr id="8" name="CuadroTexto 7">
              <a:extLst>
                <a:ext uri="{FF2B5EF4-FFF2-40B4-BE49-F238E27FC236}">
                  <a16:creationId xmlns:a16="http://schemas.microsoft.com/office/drawing/2014/main" id="{843369C4-E466-4ED9-9D91-E729B5D88E55}"/>
                </a:ext>
              </a:extLst>
            </p:cNvPr>
            <p:cNvSpPr txBox="1"/>
            <p:nvPr/>
          </p:nvSpPr>
          <p:spPr>
            <a:xfrm>
              <a:off x="1845883" y="959396"/>
              <a:ext cx="56411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SV" b="1" dirty="0">
                  <a:solidFill>
                    <a:schemeClr val="tx2"/>
                  </a:solidFill>
                </a:rPr>
                <a:t>Fundación para el Desarrollo de Centroamérica (FUDECEN)</a:t>
              </a:r>
              <a:endParaRPr lang="en-US" b="1" dirty="0">
                <a:solidFill>
                  <a:schemeClr val="tx2"/>
                </a:solidFill>
              </a:endParaRPr>
            </a:p>
          </p:txBody>
        </p:sp>
        <p:pic>
          <p:nvPicPr>
            <p:cNvPr id="9" name="Imagen 8">
              <a:extLst>
                <a:ext uri="{FF2B5EF4-FFF2-40B4-BE49-F238E27FC236}">
                  <a16:creationId xmlns:a16="http://schemas.microsoft.com/office/drawing/2014/main" id="{70B9AC31-DD28-4E9B-944F-F11ECBDEAF7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2163" y="304800"/>
              <a:ext cx="1023928" cy="10239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085049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00275C-9D1F-4FC5-BB01-376987DDB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5" y="1621296"/>
            <a:ext cx="10515600" cy="682440"/>
          </a:xfrm>
        </p:spPr>
        <p:txBody>
          <a:bodyPr>
            <a:normAutofit fontScale="90000"/>
          </a:bodyPr>
          <a:lstStyle/>
          <a:p>
            <a:r>
              <a:rPr lang="es-SV" sz="2400" dirty="0"/>
              <a:t>La economía salvadoreña entra en barrena a partir del segundo trimestre del año con una caída de dos dígitos (-13.7%)</a:t>
            </a:r>
          </a:p>
        </p:txBody>
      </p:sp>
      <p:graphicFrame>
        <p:nvGraphicFramePr>
          <p:cNvPr id="10" name="Marcador de contenido 9">
            <a:extLst>
              <a:ext uri="{FF2B5EF4-FFF2-40B4-BE49-F238E27FC236}">
                <a16:creationId xmlns:a16="http://schemas.microsoft.com/office/drawing/2014/main" id="{C884A86C-1C0F-43E3-AEEF-18318469EDEB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932433423"/>
              </p:ext>
            </p:extLst>
          </p:nvPr>
        </p:nvGraphicFramePr>
        <p:xfrm>
          <a:off x="838200" y="2459115"/>
          <a:ext cx="4915271" cy="37178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5" name="Tabla 15">
            <a:extLst>
              <a:ext uri="{FF2B5EF4-FFF2-40B4-BE49-F238E27FC236}">
                <a16:creationId xmlns:a16="http://schemas.microsoft.com/office/drawing/2014/main" id="{F42437AD-AE1C-473D-9E65-D0A3C438482C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83223955"/>
              </p:ext>
            </p:extLst>
          </p:nvPr>
        </p:nvGraphicFramePr>
        <p:xfrm>
          <a:off x="6438530" y="3192786"/>
          <a:ext cx="5181595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6319">
                  <a:extLst>
                    <a:ext uri="{9D8B030D-6E8A-4147-A177-3AD203B41FA5}">
                      <a16:colId xmlns:a16="http://schemas.microsoft.com/office/drawing/2014/main" val="3722644866"/>
                    </a:ext>
                  </a:extLst>
                </a:gridCol>
                <a:gridCol w="1036319">
                  <a:extLst>
                    <a:ext uri="{9D8B030D-6E8A-4147-A177-3AD203B41FA5}">
                      <a16:colId xmlns:a16="http://schemas.microsoft.com/office/drawing/2014/main" val="2961237000"/>
                    </a:ext>
                  </a:extLst>
                </a:gridCol>
                <a:gridCol w="1036319">
                  <a:extLst>
                    <a:ext uri="{9D8B030D-6E8A-4147-A177-3AD203B41FA5}">
                      <a16:colId xmlns:a16="http://schemas.microsoft.com/office/drawing/2014/main" val="4254415025"/>
                    </a:ext>
                  </a:extLst>
                </a:gridCol>
                <a:gridCol w="1036319">
                  <a:extLst>
                    <a:ext uri="{9D8B030D-6E8A-4147-A177-3AD203B41FA5}">
                      <a16:colId xmlns:a16="http://schemas.microsoft.com/office/drawing/2014/main" val="1308146134"/>
                    </a:ext>
                  </a:extLst>
                </a:gridCol>
                <a:gridCol w="1036319">
                  <a:extLst>
                    <a:ext uri="{9D8B030D-6E8A-4147-A177-3AD203B41FA5}">
                      <a16:colId xmlns:a16="http://schemas.microsoft.com/office/drawing/2014/main" val="3192537609"/>
                    </a:ext>
                  </a:extLst>
                </a:gridCol>
              </a:tblGrid>
              <a:tr h="370840">
                <a:tc gridSpan="5">
                  <a:txBody>
                    <a:bodyPr/>
                    <a:lstStyle/>
                    <a:p>
                      <a:r>
                        <a:rPr lang="es-SV" dirty="0"/>
                        <a:t>PRONÓSTICO ECONÓMICO PARA EL SALVADOR 2020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99925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SV" dirty="0"/>
                        <a:t>PIB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SV" dirty="0"/>
                        <a:t>I Q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SV" dirty="0"/>
                        <a:t>II Q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SV" dirty="0"/>
                        <a:t>III Q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SV" dirty="0"/>
                        <a:t>IV Q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64666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SV" dirty="0"/>
                        <a:t>0.3%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SV" dirty="0"/>
                        <a:t>-13.7%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SV" dirty="0"/>
                        <a:t>-9.4%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SV" dirty="0"/>
                        <a:t>-5.9%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8395497"/>
                  </a:ext>
                </a:extLst>
              </a:tr>
            </a:tbl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id="{891820DA-ECC8-4B6D-9B82-B6535479E080}"/>
              </a:ext>
            </a:extLst>
          </p:cNvPr>
          <p:cNvSpPr txBox="1"/>
          <p:nvPr/>
        </p:nvSpPr>
        <p:spPr>
          <a:xfrm>
            <a:off x="657224" y="6332342"/>
            <a:ext cx="27565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s-SV" sz="1200" dirty="0"/>
              <a:t>Fuente:  Elaboración propia de FUDECEN</a:t>
            </a:r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A80AE471-2452-4F1F-993A-62C4D455D1A4}"/>
              </a:ext>
            </a:extLst>
          </p:cNvPr>
          <p:cNvGrpSpPr/>
          <p:nvPr/>
        </p:nvGrpSpPr>
        <p:grpSpPr>
          <a:xfrm>
            <a:off x="372405" y="384719"/>
            <a:ext cx="6454864" cy="1300927"/>
            <a:chOff x="1032163" y="304800"/>
            <a:chExt cx="6454864" cy="1300927"/>
          </a:xfrm>
        </p:grpSpPr>
        <p:sp>
          <p:nvSpPr>
            <p:cNvPr id="7" name="CuadroTexto 6">
              <a:extLst>
                <a:ext uri="{FF2B5EF4-FFF2-40B4-BE49-F238E27FC236}">
                  <a16:creationId xmlns:a16="http://schemas.microsoft.com/office/drawing/2014/main" id="{320F6D21-70C8-46AE-B34F-99A6D940EF45}"/>
                </a:ext>
              </a:extLst>
            </p:cNvPr>
            <p:cNvSpPr txBox="1"/>
            <p:nvPr/>
          </p:nvSpPr>
          <p:spPr>
            <a:xfrm>
              <a:off x="1845883" y="959396"/>
              <a:ext cx="56411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SV" b="1" dirty="0">
                  <a:solidFill>
                    <a:schemeClr val="tx2"/>
                  </a:solidFill>
                </a:rPr>
                <a:t>Fundación para el Desarrollo de Centroamérica (FUDECEN)</a:t>
              </a:r>
              <a:endParaRPr lang="en-US" b="1" dirty="0">
                <a:solidFill>
                  <a:schemeClr val="tx2"/>
                </a:solidFill>
              </a:endParaRPr>
            </a:p>
          </p:txBody>
        </p:sp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E34A24B8-141A-4B26-9D52-F337FF1899E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2163" y="304800"/>
              <a:ext cx="1023928" cy="10239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4265869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Azul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614</TotalTime>
  <Words>982</Words>
  <Application>Microsoft Office PowerPoint</Application>
  <PresentationFormat>Panorámica</PresentationFormat>
  <Paragraphs>178</Paragraphs>
  <Slides>18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3" baseType="lpstr">
      <vt:lpstr>Arial</vt:lpstr>
      <vt:lpstr>Avenir Next LT Pro</vt:lpstr>
      <vt:lpstr>Calibri</vt:lpstr>
      <vt:lpstr>Calibri Light</vt:lpstr>
      <vt:lpstr>Tema de Office</vt:lpstr>
      <vt:lpstr>Costos económicos de la cuarentena</vt:lpstr>
      <vt:lpstr>Impactos</vt:lpstr>
      <vt:lpstr>El brote de COVID-19 no está entrando en remisión  dado que el numero reproductivo básico alcanza 1.4.</vt:lpstr>
      <vt:lpstr>Presentación de PowerPoint</vt:lpstr>
      <vt:lpstr>El Salvador camina a un recesión económica, el IVAE cayó -5% en marzo respecto a febrero</vt:lpstr>
      <vt:lpstr>Explicado por la caída de la industria en -11% y la construcción en -7%</vt:lpstr>
      <vt:lpstr>El derrumbe del comercio en -11% y financiero en -3%</vt:lpstr>
      <vt:lpstr>Los sectores agropecuario e información se mantuvieron estacionarios en marzo respecto al mes anterior</vt:lpstr>
      <vt:lpstr>La economía salvadoreña entra en barrena a partir del segundo trimestre del año con una caída de dos dígitos (-13.7%)</vt:lpstr>
      <vt:lpstr>La caída en la actividad económica en marzo confirma la información de la movilidad registrada por GOOGLE </vt:lpstr>
      <vt:lpstr>Los datos de Google reflejan que ha aumentando el tiempo que hemos pasado en el hogar respecto de febrero  en un 33%</vt:lpstr>
      <vt:lpstr>Los sectores mas impactados serán el sector comercio, restaurantes y hoteles y servicios, transporte</vt:lpstr>
      <vt:lpstr>Las pérdidas de empleo para El Salvador por la COVID-19 oscilan entre 240,800  hasta 669,200 (millones)</vt:lpstr>
      <vt:lpstr>Las pérdidas de empleo por sectores económicos serán más elevados en comercio, restaurantes y hoteles, servicios, agrícola</vt:lpstr>
      <vt:lpstr>Impactos de la pandemia en la pobreza y la desigualdad por COVID-19</vt:lpstr>
      <vt:lpstr>Previsiones económicas: El crecimiento en 2020 cae en barrena</vt:lpstr>
      <vt:lpstr>Como consecuencia de la pandemia el déficit fiscal se amplifica y la deuda  alcanza un 88% del PIB</vt:lpstr>
      <vt:lpstr>Gracias por su atención…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Costos económicos de la cuarentena</dc:title>
  <dc:creator>oscar cabrera Melgar</dc:creator>
  <cp:lastModifiedBy>oscar cabrera Melgar</cp:lastModifiedBy>
  <cp:revision>23</cp:revision>
  <dcterms:created xsi:type="dcterms:W3CDTF">2020-06-02T23:02:33Z</dcterms:created>
  <dcterms:modified xsi:type="dcterms:W3CDTF">2020-06-07T15:40:27Z</dcterms:modified>
</cp:coreProperties>
</file>